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40"/>
  </p:notesMasterIdLst>
  <p:sldIdLst>
    <p:sldId id="269" r:id="rId6"/>
    <p:sldId id="275" r:id="rId7"/>
    <p:sldId id="276" r:id="rId8"/>
    <p:sldId id="260" r:id="rId9"/>
    <p:sldId id="331" r:id="rId10"/>
    <p:sldId id="284" r:id="rId11"/>
    <p:sldId id="274" r:id="rId12"/>
    <p:sldId id="283" r:id="rId13"/>
    <p:sldId id="285" r:id="rId14"/>
    <p:sldId id="300" r:id="rId15"/>
    <p:sldId id="301" r:id="rId16"/>
    <p:sldId id="281" r:id="rId17"/>
    <p:sldId id="282" r:id="rId18"/>
    <p:sldId id="302" r:id="rId19"/>
    <p:sldId id="303" r:id="rId20"/>
    <p:sldId id="304" r:id="rId21"/>
    <p:sldId id="286" r:id="rId22"/>
    <p:sldId id="332" r:id="rId23"/>
    <p:sldId id="287" r:id="rId24"/>
    <p:sldId id="278" r:id="rId25"/>
    <p:sldId id="295" r:id="rId26"/>
    <p:sldId id="288" r:id="rId27"/>
    <p:sldId id="296" r:id="rId28"/>
    <p:sldId id="297" r:id="rId29"/>
    <p:sldId id="280" r:id="rId30"/>
    <p:sldId id="271" r:id="rId31"/>
    <p:sldId id="289" r:id="rId32"/>
    <p:sldId id="290" r:id="rId33"/>
    <p:sldId id="291" r:id="rId34"/>
    <p:sldId id="292" r:id="rId35"/>
    <p:sldId id="293" r:id="rId36"/>
    <p:sldId id="299" r:id="rId37"/>
    <p:sldId id="273" r:id="rId38"/>
    <p:sldId id="298" r:id="rId39"/>
  </p:sldIdLst>
  <p:sldSz cx="12192000" cy="6858000"/>
  <p:notesSz cx="6858000" cy="9144000"/>
  <p:embeddedFontLst>
    <p:embeddedFont>
      <p:font typeface="Century Gothic" panose="020B050202020202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F5F"/>
    <a:srgbClr val="699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26BAE-03BF-4F82-B198-908385FBB608}" v="1" dt="2025-05-13T18:11:04.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94645"/>
  </p:normalViewPr>
  <p:slideViewPr>
    <p:cSldViewPr snapToGrid="0">
      <p:cViewPr varScale="1">
        <p:scale>
          <a:sx n="55" d="100"/>
          <a:sy n="55" d="100"/>
        </p:scale>
        <p:origin x="102" y="7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Wanzer" userId="520d1a2b-5a4b-4b86-a74b-d1aeeb44b69a" providerId="ADAL" clId="{83026BAE-03BF-4F82-B198-908385FBB608}"/>
    <pc:docChg chg="modSld">
      <pc:chgData name="Kelly Wanzer" userId="520d1a2b-5a4b-4b86-a74b-d1aeeb44b69a" providerId="ADAL" clId="{83026BAE-03BF-4F82-B198-908385FBB608}" dt="2025-05-13T18:12:40.806" v="33" actId="207"/>
      <pc:docMkLst>
        <pc:docMk/>
      </pc:docMkLst>
      <pc:sldChg chg="modSp mod">
        <pc:chgData name="Kelly Wanzer" userId="520d1a2b-5a4b-4b86-a74b-d1aeeb44b69a" providerId="ADAL" clId="{83026BAE-03BF-4F82-B198-908385FBB608}" dt="2025-05-13T18:11:13.807" v="4" actId="962"/>
        <pc:sldMkLst>
          <pc:docMk/>
          <pc:sldMk cId="2717173075" sldId="269"/>
        </pc:sldMkLst>
        <pc:spChg chg="mod">
          <ac:chgData name="Kelly Wanzer" userId="520d1a2b-5a4b-4b86-a74b-d1aeeb44b69a" providerId="ADAL" clId="{83026BAE-03BF-4F82-B198-908385FBB608}" dt="2025-05-13T18:11:12.206" v="3" actId="962"/>
          <ac:spMkLst>
            <pc:docMk/>
            <pc:sldMk cId="2717173075" sldId="269"/>
            <ac:spMk id="7" creationId="{00000000-0000-0000-0000-000000000000}"/>
          </ac:spMkLst>
        </pc:spChg>
        <pc:picChg chg="mod">
          <ac:chgData name="Kelly Wanzer" userId="520d1a2b-5a4b-4b86-a74b-d1aeeb44b69a" providerId="ADAL" clId="{83026BAE-03BF-4F82-B198-908385FBB608}" dt="2025-05-13T18:11:13.807" v="4" actId="962"/>
          <ac:picMkLst>
            <pc:docMk/>
            <pc:sldMk cId="2717173075" sldId="269"/>
            <ac:picMk id="3" creationId="{4F1FF684-780C-9615-AD04-CBB9B932A752}"/>
          </ac:picMkLst>
        </pc:picChg>
      </pc:sldChg>
      <pc:sldChg chg="modSp mod">
        <pc:chgData name="Kelly Wanzer" userId="520d1a2b-5a4b-4b86-a74b-d1aeeb44b69a" providerId="ADAL" clId="{83026BAE-03BF-4F82-B198-908385FBB608}" dt="2025-05-13T18:12:15.884" v="32" actId="962"/>
        <pc:sldMkLst>
          <pc:docMk/>
          <pc:sldMk cId="3178699874" sldId="273"/>
        </pc:sldMkLst>
        <pc:picChg chg="mod">
          <ac:chgData name="Kelly Wanzer" userId="520d1a2b-5a4b-4b86-a74b-d1aeeb44b69a" providerId="ADAL" clId="{83026BAE-03BF-4F82-B198-908385FBB608}" dt="2025-05-13T18:12:15.884" v="32" actId="962"/>
          <ac:picMkLst>
            <pc:docMk/>
            <pc:sldMk cId="3178699874" sldId="273"/>
            <ac:picMk id="3" creationId="{150DFA11-A1C2-8D2C-6BB7-B720E29B1348}"/>
          </ac:picMkLst>
        </pc:picChg>
      </pc:sldChg>
      <pc:sldChg chg="modSp mod">
        <pc:chgData name="Kelly Wanzer" userId="520d1a2b-5a4b-4b86-a74b-d1aeeb44b69a" providerId="ADAL" clId="{83026BAE-03BF-4F82-B198-908385FBB608}" dt="2025-05-13T18:11:34.257" v="6" actId="962"/>
        <pc:sldMkLst>
          <pc:docMk/>
          <pc:sldMk cId="1140024614" sldId="278"/>
        </pc:sldMkLst>
        <pc:picChg chg="mod">
          <ac:chgData name="Kelly Wanzer" userId="520d1a2b-5a4b-4b86-a74b-d1aeeb44b69a" providerId="ADAL" clId="{83026BAE-03BF-4F82-B198-908385FBB608}" dt="2025-05-13T18:11:34.257" v="6" actId="962"/>
          <ac:picMkLst>
            <pc:docMk/>
            <pc:sldMk cId="1140024614" sldId="278"/>
            <ac:picMk id="16" creationId="{38E2D812-302A-086B-2D03-AC9FE8F3BA47}"/>
          </ac:picMkLst>
        </pc:picChg>
      </pc:sldChg>
      <pc:sldChg chg="modSp mod">
        <pc:chgData name="Kelly Wanzer" userId="520d1a2b-5a4b-4b86-a74b-d1aeeb44b69a" providerId="ADAL" clId="{83026BAE-03BF-4F82-B198-908385FBB608}" dt="2025-05-13T18:11:38.753" v="7" actId="962"/>
        <pc:sldMkLst>
          <pc:docMk/>
          <pc:sldMk cId="535005163" sldId="280"/>
        </pc:sldMkLst>
        <pc:picChg chg="mod">
          <ac:chgData name="Kelly Wanzer" userId="520d1a2b-5a4b-4b86-a74b-d1aeeb44b69a" providerId="ADAL" clId="{83026BAE-03BF-4F82-B198-908385FBB608}" dt="2025-05-13T18:11:38.753" v="7" actId="962"/>
          <ac:picMkLst>
            <pc:docMk/>
            <pc:sldMk cId="535005163" sldId="280"/>
            <ac:picMk id="7" creationId="{214F0892-0E32-231D-F923-3726EEBE714F}"/>
          </ac:picMkLst>
        </pc:picChg>
      </pc:sldChg>
      <pc:sldChg chg="modSp">
        <pc:chgData name="Kelly Wanzer" userId="520d1a2b-5a4b-4b86-a74b-d1aeeb44b69a" providerId="ADAL" clId="{83026BAE-03BF-4F82-B198-908385FBB608}" dt="2025-05-13T18:11:04.857" v="2" actId="962"/>
        <pc:sldMkLst>
          <pc:docMk/>
          <pc:sldMk cId="2904637065" sldId="283"/>
        </pc:sldMkLst>
        <pc:picChg chg="mod">
          <ac:chgData name="Kelly Wanzer" userId="520d1a2b-5a4b-4b86-a74b-d1aeeb44b69a" providerId="ADAL" clId="{83026BAE-03BF-4F82-B198-908385FBB608}" dt="2025-05-13T18:11:04.857" v="2" actId="962"/>
          <ac:picMkLst>
            <pc:docMk/>
            <pc:sldMk cId="2904637065" sldId="283"/>
            <ac:picMk id="2052" creationId="{959059EB-3294-6212-64CB-8B404FE7A9C5}"/>
          </ac:picMkLst>
        </pc:picChg>
      </pc:sldChg>
      <pc:sldChg chg="modSp mod">
        <pc:chgData name="Kelly Wanzer" userId="520d1a2b-5a4b-4b86-a74b-d1aeeb44b69a" providerId="ADAL" clId="{83026BAE-03BF-4F82-B198-908385FBB608}" dt="2025-05-13T18:10:54.145" v="1" actId="962"/>
        <pc:sldMkLst>
          <pc:docMk/>
          <pc:sldMk cId="3516578191" sldId="284"/>
        </pc:sldMkLst>
        <pc:picChg chg="mod">
          <ac:chgData name="Kelly Wanzer" userId="520d1a2b-5a4b-4b86-a74b-d1aeeb44b69a" providerId="ADAL" clId="{83026BAE-03BF-4F82-B198-908385FBB608}" dt="2025-05-13T18:10:54.145" v="1" actId="962"/>
          <ac:picMkLst>
            <pc:docMk/>
            <pc:sldMk cId="3516578191" sldId="284"/>
            <ac:picMk id="3" creationId="{4663E669-4C3A-5B06-882B-09EF48C8671F}"/>
          </ac:picMkLst>
        </pc:picChg>
      </pc:sldChg>
      <pc:sldChg chg="modSp mod">
        <pc:chgData name="Kelly Wanzer" userId="520d1a2b-5a4b-4b86-a74b-d1aeeb44b69a" providerId="ADAL" clId="{83026BAE-03BF-4F82-B198-908385FBB608}" dt="2025-05-13T18:11:50.469" v="28" actId="962"/>
        <pc:sldMkLst>
          <pc:docMk/>
          <pc:sldMk cId="160557425" sldId="289"/>
        </pc:sldMkLst>
        <pc:picChg chg="mod">
          <ac:chgData name="Kelly Wanzer" userId="520d1a2b-5a4b-4b86-a74b-d1aeeb44b69a" providerId="ADAL" clId="{83026BAE-03BF-4F82-B198-908385FBB608}" dt="2025-05-13T18:11:42.595" v="8" actId="962"/>
          <ac:picMkLst>
            <pc:docMk/>
            <pc:sldMk cId="160557425" sldId="289"/>
            <ac:picMk id="4" creationId="{24524FB5-D1DF-38BB-2E28-9B39E0CD75B6}"/>
          </ac:picMkLst>
        </pc:picChg>
        <pc:picChg chg="mod">
          <ac:chgData name="Kelly Wanzer" userId="520d1a2b-5a4b-4b86-a74b-d1aeeb44b69a" providerId="ADAL" clId="{83026BAE-03BF-4F82-B198-908385FBB608}" dt="2025-05-13T18:11:50.469" v="28" actId="962"/>
          <ac:picMkLst>
            <pc:docMk/>
            <pc:sldMk cId="160557425" sldId="289"/>
            <ac:picMk id="8" creationId="{FE99B46D-7F34-F0E2-6C6A-6F462C7AFA20}"/>
          </ac:picMkLst>
        </pc:picChg>
      </pc:sldChg>
      <pc:sldChg chg="modSp mod">
        <pc:chgData name="Kelly Wanzer" userId="520d1a2b-5a4b-4b86-a74b-d1aeeb44b69a" providerId="ADAL" clId="{83026BAE-03BF-4F82-B198-908385FBB608}" dt="2025-05-13T18:12:02.318" v="31" actId="962"/>
        <pc:sldMkLst>
          <pc:docMk/>
          <pc:sldMk cId="3189548548" sldId="291"/>
        </pc:sldMkLst>
        <pc:picChg chg="mod">
          <ac:chgData name="Kelly Wanzer" userId="520d1a2b-5a4b-4b86-a74b-d1aeeb44b69a" providerId="ADAL" clId="{83026BAE-03BF-4F82-B198-908385FBB608}" dt="2025-05-13T18:12:02.318" v="31" actId="962"/>
          <ac:picMkLst>
            <pc:docMk/>
            <pc:sldMk cId="3189548548" sldId="291"/>
            <ac:picMk id="14" creationId="{6AA11847-0650-FAEB-93EF-0537929199DF}"/>
          </ac:picMkLst>
        </pc:picChg>
      </pc:sldChg>
      <pc:sldChg chg="modSp mod">
        <pc:chgData name="Kelly Wanzer" userId="520d1a2b-5a4b-4b86-a74b-d1aeeb44b69a" providerId="ADAL" clId="{83026BAE-03BF-4F82-B198-908385FBB608}" dt="2025-05-13T18:11:26.057" v="5" actId="962"/>
        <pc:sldMkLst>
          <pc:docMk/>
          <pc:sldMk cId="1345793171" sldId="300"/>
        </pc:sldMkLst>
        <pc:picChg chg="mod">
          <ac:chgData name="Kelly Wanzer" userId="520d1a2b-5a4b-4b86-a74b-d1aeeb44b69a" providerId="ADAL" clId="{83026BAE-03BF-4F82-B198-908385FBB608}" dt="2025-05-13T18:11:26.057" v="5" actId="962"/>
          <ac:picMkLst>
            <pc:docMk/>
            <pc:sldMk cId="1345793171" sldId="300"/>
            <ac:picMk id="7" creationId="{56D88D2C-F7A5-CEF7-D44E-C1EE89F65891}"/>
          </ac:picMkLst>
        </pc:picChg>
      </pc:sldChg>
      <pc:sldChg chg="modSp mod">
        <pc:chgData name="Kelly Wanzer" userId="520d1a2b-5a4b-4b86-a74b-d1aeeb44b69a" providerId="ADAL" clId="{83026BAE-03BF-4F82-B198-908385FBB608}" dt="2025-05-13T18:12:40.806" v="33" actId="207"/>
        <pc:sldMkLst>
          <pc:docMk/>
          <pc:sldMk cId="743415508" sldId="331"/>
        </pc:sldMkLst>
        <pc:graphicFrameChg chg="modGraphic">
          <ac:chgData name="Kelly Wanzer" userId="520d1a2b-5a4b-4b86-a74b-d1aeeb44b69a" providerId="ADAL" clId="{83026BAE-03BF-4F82-B198-908385FBB608}" dt="2025-05-13T18:12:40.806" v="33" actId="207"/>
          <ac:graphicFrameMkLst>
            <pc:docMk/>
            <pc:sldMk cId="743415508" sldId="331"/>
            <ac:graphicFrameMk id="7" creationId="{6F9F4366-E4BD-2043-87FC-27EFF0337C4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3C7FF-4E66-4584-AC75-435B0EB92300}"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67BDFDD9-965D-430B-9F96-E243B11CBA48}">
      <dgm:prSet phldrT="[Text]"/>
      <dgm:spPr>
        <a:solidFill>
          <a:schemeClr val="accent5"/>
        </a:solidFill>
      </dgm:spPr>
      <dgm:t>
        <a:bodyPr/>
        <a:lstStyle/>
        <a:p>
          <a:r>
            <a:rPr lang="en-US" b="1" dirty="0">
              <a:solidFill>
                <a:srgbClr val="000000"/>
              </a:solidFill>
            </a:rPr>
            <a:t>JDN</a:t>
          </a:r>
        </a:p>
      </dgm:t>
    </dgm:pt>
    <dgm:pt modelId="{9FA375FA-BD99-44A5-8D2D-3E1D8EFF74ED}" type="parTrans" cxnId="{494C1740-C6A9-4035-AA24-270501471A32}">
      <dgm:prSet/>
      <dgm:spPr/>
      <dgm:t>
        <a:bodyPr/>
        <a:lstStyle/>
        <a:p>
          <a:endParaRPr lang="en-US"/>
        </a:p>
      </dgm:t>
    </dgm:pt>
    <dgm:pt modelId="{FF109E7C-9DB1-4A86-AF9D-AE4DF1B0AA27}" type="sibTrans" cxnId="{494C1740-C6A9-4035-AA24-270501471A32}">
      <dgm:prSet/>
      <dgm:spPr/>
      <dgm:t>
        <a:bodyPr/>
        <a:lstStyle/>
        <a:p>
          <a:endParaRPr lang="en-US"/>
        </a:p>
      </dgm:t>
    </dgm:pt>
    <dgm:pt modelId="{E5300EE6-1000-41E5-B35C-3206E28E78F8}">
      <dgm:prSet phldrT="[Text]" custT="1"/>
      <dgm:spPr/>
      <dgm:t>
        <a:bodyPr/>
        <a:lstStyle/>
        <a:p>
          <a:r>
            <a:rPr lang="en-US" sz="2400" b="1"/>
            <a:t>Employer Partners</a:t>
          </a:r>
        </a:p>
      </dgm:t>
    </dgm:pt>
    <dgm:pt modelId="{A8376CC7-F0E1-42DA-A302-0ABC5E6A5BF8}" type="parTrans" cxnId="{A970321A-CF3D-4530-B7DB-E5AE6F9E6214}">
      <dgm:prSet/>
      <dgm:spPr/>
      <dgm:t>
        <a:bodyPr/>
        <a:lstStyle/>
        <a:p>
          <a:endParaRPr lang="en-US"/>
        </a:p>
      </dgm:t>
    </dgm:pt>
    <dgm:pt modelId="{B1F5CEE6-BB24-4B12-9EE1-A58ACCCED16B}" type="sibTrans" cxnId="{A970321A-CF3D-4530-B7DB-E5AE6F9E6214}">
      <dgm:prSet/>
      <dgm:spPr/>
      <dgm:t>
        <a:bodyPr/>
        <a:lstStyle/>
        <a:p>
          <a:endParaRPr lang="en-US"/>
        </a:p>
      </dgm:t>
    </dgm:pt>
    <dgm:pt modelId="{ED82E216-BA3B-4B6E-B9BE-A466E928A418}">
      <dgm:prSet phldrT="[Text]" custT="1"/>
      <dgm:spPr/>
      <dgm:t>
        <a:bodyPr/>
        <a:lstStyle/>
        <a:p>
          <a:pPr rtl="0"/>
          <a:r>
            <a:rPr lang="en-US" sz="2400" b="1"/>
            <a:t>Service Providers</a:t>
          </a:r>
        </a:p>
      </dgm:t>
    </dgm:pt>
    <dgm:pt modelId="{38CBFC6D-7CFF-49CB-8590-EF7D26075D15}" type="parTrans" cxnId="{729FC0A2-8580-48A5-B7EC-9B82C30B735B}">
      <dgm:prSet/>
      <dgm:spPr/>
      <dgm:t>
        <a:bodyPr/>
        <a:lstStyle/>
        <a:p>
          <a:endParaRPr lang="en-US"/>
        </a:p>
      </dgm:t>
    </dgm:pt>
    <dgm:pt modelId="{35EFE461-56F3-4ADC-B747-1F38B2A05080}" type="sibTrans" cxnId="{729FC0A2-8580-48A5-B7EC-9B82C30B735B}">
      <dgm:prSet/>
      <dgm:spPr/>
      <dgm:t>
        <a:bodyPr/>
        <a:lstStyle/>
        <a:p>
          <a:endParaRPr lang="en-US"/>
        </a:p>
      </dgm:t>
    </dgm:pt>
    <dgm:pt modelId="{2FF84688-B333-42AD-A9BD-D61A01CB16E7}">
      <dgm:prSet custScaleX="269637" custScaleY="139097" custRadScaleRad="123312" custRadScaleInc="-6752"/>
      <dgm:spPr/>
      <dgm:t>
        <a:bodyPr/>
        <a:lstStyle/>
        <a:p>
          <a:endParaRPr lang="en-US"/>
        </a:p>
      </dgm:t>
    </dgm:pt>
    <dgm:pt modelId="{22377543-6FED-481B-8CC7-EF2BA3804918}" type="parTrans" cxnId="{269AA0A9-2D80-4F71-A115-692679CB78D6}">
      <dgm:prSet/>
      <dgm:spPr/>
      <dgm:t>
        <a:bodyPr/>
        <a:lstStyle/>
        <a:p>
          <a:endParaRPr lang="en-US"/>
        </a:p>
      </dgm:t>
    </dgm:pt>
    <dgm:pt modelId="{156D2F12-8E29-4A29-815E-F8EBBD0FB33A}" type="sibTrans" cxnId="{269AA0A9-2D80-4F71-A115-692679CB78D6}">
      <dgm:prSet/>
      <dgm:spPr/>
      <dgm:t>
        <a:bodyPr/>
        <a:lstStyle/>
        <a:p>
          <a:endParaRPr lang="en-US"/>
        </a:p>
      </dgm:t>
    </dgm:pt>
    <dgm:pt modelId="{967DB15B-739A-4ADD-B060-747B0BF32B92}">
      <dgm:prSet custT="1"/>
      <dgm:spPr/>
      <dgm:t>
        <a:bodyPr/>
        <a:lstStyle/>
        <a:p>
          <a:r>
            <a:rPr lang="en-US" sz="2400" b="1" dirty="0"/>
            <a:t>Technology Resources</a:t>
          </a:r>
        </a:p>
      </dgm:t>
      <dgm:extLst>
        <a:ext uri="{E40237B7-FDA0-4F09-8148-C483321AD2D9}">
          <dgm14:cNvPr xmlns:dgm14="http://schemas.microsoft.com/office/drawing/2010/diagram" id="0" name="" descr="A central orange box labeled “JDN” is connected to four surrounding dark blue boxes: “Employer Partners” (above), “Service Providers” (right), “Trainings Programs &amp; Community Impact” (below), and “Technology Resources” (left)."/>
        </a:ext>
      </dgm:extLst>
    </dgm:pt>
    <dgm:pt modelId="{A2A11166-BF17-4DFA-912C-E3851FEB9FC7}" type="parTrans" cxnId="{B20A6CE4-C2E4-4BF4-970B-E76839FFDD57}">
      <dgm:prSet/>
      <dgm:spPr/>
      <dgm:t>
        <a:bodyPr/>
        <a:lstStyle/>
        <a:p>
          <a:endParaRPr lang="en-US"/>
        </a:p>
      </dgm:t>
    </dgm:pt>
    <dgm:pt modelId="{36BEA109-2F03-4E0E-BEAE-64D037A1AFB5}" type="sibTrans" cxnId="{B20A6CE4-C2E4-4BF4-970B-E76839FFDD57}">
      <dgm:prSet/>
      <dgm:spPr/>
      <dgm:t>
        <a:bodyPr/>
        <a:lstStyle/>
        <a:p>
          <a:endParaRPr lang="en-US"/>
        </a:p>
      </dgm:t>
    </dgm:pt>
    <dgm:pt modelId="{95AB97C3-FAC7-46B1-BFD1-76431AC0DE17}">
      <dgm:prSet custScaleX="179203" custScaleY="121992"/>
      <dgm:spPr/>
      <dgm:t>
        <a:bodyPr/>
        <a:lstStyle/>
        <a:p>
          <a:endParaRPr lang="en-US"/>
        </a:p>
      </dgm:t>
    </dgm:pt>
    <dgm:pt modelId="{AC92D153-B397-4233-9DC3-F4E5B74060B5}" type="parTrans" cxnId="{A650959A-4021-46A7-8D56-0CD9FF61163F}">
      <dgm:prSet/>
      <dgm:spPr/>
      <dgm:t>
        <a:bodyPr/>
        <a:lstStyle/>
        <a:p>
          <a:endParaRPr lang="en-US"/>
        </a:p>
      </dgm:t>
    </dgm:pt>
    <dgm:pt modelId="{6939EBBC-E9B5-4CD6-928C-83C22464C80E}" type="sibTrans" cxnId="{A650959A-4021-46A7-8D56-0CD9FF61163F}">
      <dgm:prSet/>
      <dgm:spPr/>
      <dgm:t>
        <a:bodyPr/>
        <a:lstStyle/>
        <a:p>
          <a:endParaRPr lang="en-US"/>
        </a:p>
      </dgm:t>
    </dgm:pt>
    <dgm:pt modelId="{21EBDCB6-B394-4D92-9F5B-D96C4BDABD4E}">
      <dgm:prSet custScaleX="268484" custScaleY="106717" custRadScaleRad="108068" custRadScaleInc="-11"/>
      <dgm:spPr/>
      <dgm:t>
        <a:bodyPr/>
        <a:lstStyle/>
        <a:p>
          <a:endParaRPr lang="en-US"/>
        </a:p>
      </dgm:t>
    </dgm:pt>
    <dgm:pt modelId="{C778F099-B70D-412E-9600-BE50E0951996}" type="parTrans" cxnId="{5EE0C0D3-00CA-477D-8B69-B3E3CD6CCEF0}">
      <dgm:prSet/>
      <dgm:spPr/>
      <dgm:t>
        <a:bodyPr/>
        <a:lstStyle/>
        <a:p>
          <a:endParaRPr lang="en-US"/>
        </a:p>
      </dgm:t>
    </dgm:pt>
    <dgm:pt modelId="{D0123818-F4F8-47A4-ABCB-380B11604242}" type="sibTrans" cxnId="{5EE0C0D3-00CA-477D-8B69-B3E3CD6CCEF0}">
      <dgm:prSet/>
      <dgm:spPr/>
      <dgm:t>
        <a:bodyPr/>
        <a:lstStyle/>
        <a:p>
          <a:endParaRPr lang="en-US"/>
        </a:p>
      </dgm:t>
    </dgm:pt>
    <dgm:pt modelId="{F1C84346-8A22-4F64-8213-29CABB15BA10}">
      <dgm:prSet phldrT="[Text]" custScaleX="179203" custScaleY="121992"/>
      <dgm:spPr/>
      <dgm:t>
        <a:bodyPr/>
        <a:lstStyle/>
        <a:p>
          <a:endParaRPr lang="en-US"/>
        </a:p>
      </dgm:t>
    </dgm:pt>
    <dgm:pt modelId="{CCEE170D-FB14-4205-98A4-1378D7845DBC}" type="parTrans" cxnId="{FCEFA385-47EE-47E7-ABAD-09D40E9D60EA}">
      <dgm:prSet/>
      <dgm:spPr/>
      <dgm:t>
        <a:bodyPr/>
        <a:lstStyle/>
        <a:p>
          <a:endParaRPr lang="en-US"/>
        </a:p>
      </dgm:t>
    </dgm:pt>
    <dgm:pt modelId="{C63A4DDF-2A8E-413C-B023-B0FBB9C40E04}" type="sibTrans" cxnId="{FCEFA385-47EE-47E7-ABAD-09D40E9D60EA}">
      <dgm:prSet/>
      <dgm:spPr/>
      <dgm:t>
        <a:bodyPr/>
        <a:lstStyle/>
        <a:p>
          <a:endParaRPr lang="en-US"/>
        </a:p>
      </dgm:t>
    </dgm:pt>
    <dgm:pt modelId="{9C3BF2D6-13E3-44D3-B99F-899B3A31A3E0}">
      <dgm:prSet phldr="0" custT="1"/>
      <dgm:spPr/>
      <dgm:t>
        <a:bodyPr/>
        <a:lstStyle/>
        <a:p>
          <a:pPr rtl="0"/>
          <a:r>
            <a:rPr lang="en-US" sz="2400" b="1">
              <a:latin typeface="Century Gothic"/>
            </a:rPr>
            <a:t>Trainings Programs &amp; Community Impact</a:t>
          </a:r>
        </a:p>
      </dgm:t>
    </dgm:pt>
    <dgm:pt modelId="{90BB74AE-6B85-4410-B00B-09A9345A63C9}" type="parTrans" cxnId="{BA94EC79-0B89-4C09-ADD8-BF5CAF2B7312}">
      <dgm:prSet/>
      <dgm:spPr/>
      <dgm:t>
        <a:bodyPr/>
        <a:lstStyle/>
        <a:p>
          <a:endParaRPr lang="en-US"/>
        </a:p>
      </dgm:t>
    </dgm:pt>
    <dgm:pt modelId="{99E1C654-77F5-4562-A162-658515DADD11}" type="sibTrans" cxnId="{BA94EC79-0B89-4C09-ADD8-BF5CAF2B7312}">
      <dgm:prSet/>
      <dgm:spPr/>
      <dgm:t>
        <a:bodyPr/>
        <a:lstStyle/>
        <a:p>
          <a:endParaRPr lang="en-US"/>
        </a:p>
      </dgm:t>
    </dgm:pt>
    <dgm:pt modelId="{25B71676-BEB7-4A4F-A100-949A23606C3A}" type="pres">
      <dgm:prSet presAssocID="{EC43C7FF-4E66-4584-AC75-435B0EB92300}" presName="Name0" presStyleCnt="0">
        <dgm:presLayoutVars>
          <dgm:chMax val="1"/>
          <dgm:chPref val="1"/>
          <dgm:dir/>
          <dgm:animOne val="branch"/>
          <dgm:animLvl val="lvl"/>
        </dgm:presLayoutVars>
      </dgm:prSet>
      <dgm:spPr/>
    </dgm:pt>
    <dgm:pt modelId="{356540B4-0108-47DA-8911-9F28DAD9975B}" type="pres">
      <dgm:prSet presAssocID="{67BDFDD9-965D-430B-9F96-E243B11CBA48}" presName="singleCycle" presStyleCnt="0"/>
      <dgm:spPr/>
    </dgm:pt>
    <dgm:pt modelId="{D61A8CC8-F589-4325-A22B-FF3854236F00}" type="pres">
      <dgm:prSet presAssocID="{67BDFDD9-965D-430B-9F96-E243B11CBA48}" presName="singleCenter" presStyleLbl="node1" presStyleIdx="0" presStyleCnt="5" custScaleX="124074" custScaleY="117682" custLinFactNeighborX="4508" custLinFactNeighborY="3995">
        <dgm:presLayoutVars>
          <dgm:chMax val="7"/>
          <dgm:chPref val="7"/>
        </dgm:presLayoutVars>
      </dgm:prSet>
      <dgm:spPr/>
    </dgm:pt>
    <dgm:pt modelId="{AF41B64D-D06C-4591-BAF8-58EBD27D5A52}" type="pres">
      <dgm:prSet presAssocID="{A8376CC7-F0E1-42DA-A302-0ABC5E6A5BF8}" presName="Name56" presStyleLbl="parChTrans1D2" presStyleIdx="0" presStyleCnt="4"/>
      <dgm:spPr/>
    </dgm:pt>
    <dgm:pt modelId="{287E9FE8-A97B-428E-955D-6DFA874C23AB}" type="pres">
      <dgm:prSet presAssocID="{E5300EE6-1000-41E5-B35C-3206E28E78F8}" presName="text0" presStyleLbl="node1" presStyleIdx="1" presStyleCnt="5" custScaleX="179203" custScaleY="121992" custRadScaleRad="88124" custRadScaleInc="12488">
        <dgm:presLayoutVars>
          <dgm:bulletEnabled val="1"/>
        </dgm:presLayoutVars>
      </dgm:prSet>
      <dgm:spPr/>
    </dgm:pt>
    <dgm:pt modelId="{2FA2670C-BD2A-445C-9838-334E4DD85A66}" type="pres">
      <dgm:prSet presAssocID="{38CBFC6D-7CFF-49CB-8590-EF7D26075D15}" presName="Name56" presStyleLbl="parChTrans1D2" presStyleIdx="1" presStyleCnt="4"/>
      <dgm:spPr/>
    </dgm:pt>
    <dgm:pt modelId="{B574A467-AB9E-4031-8F23-C9335F1BA3FA}" type="pres">
      <dgm:prSet presAssocID="{ED82E216-BA3B-4B6E-B9BE-A466E928A418}" presName="text0" presStyleLbl="node1" presStyleIdx="2" presStyleCnt="5" custScaleX="350880" custScaleY="102102" custRadScaleRad="166095" custRadScaleInc="7339">
        <dgm:presLayoutVars>
          <dgm:bulletEnabled val="1"/>
        </dgm:presLayoutVars>
      </dgm:prSet>
      <dgm:spPr/>
    </dgm:pt>
    <dgm:pt modelId="{5C529B9E-E43C-4ABE-B15B-26E0B4085C48}" type="pres">
      <dgm:prSet presAssocID="{90BB74AE-6B85-4410-B00B-09A9345A63C9}" presName="Name56" presStyleLbl="parChTrans1D2" presStyleIdx="2" presStyleCnt="4"/>
      <dgm:spPr/>
    </dgm:pt>
    <dgm:pt modelId="{BCAF9D68-BF37-43F8-816D-E4AB4A1DE113}" type="pres">
      <dgm:prSet presAssocID="{9C3BF2D6-13E3-44D3-B99F-899B3A31A3E0}" presName="text0" presStyleLbl="node1" presStyleIdx="3" presStyleCnt="5" custScaleX="405610" custRadScaleRad="98240" custRadScaleInc="-11700">
        <dgm:presLayoutVars>
          <dgm:bulletEnabled val="1"/>
        </dgm:presLayoutVars>
      </dgm:prSet>
      <dgm:spPr/>
    </dgm:pt>
    <dgm:pt modelId="{EAA7BA6D-D2A3-4B51-A01F-F5A8D2E92909}" type="pres">
      <dgm:prSet presAssocID="{A2A11166-BF17-4DFA-912C-E3851FEB9FC7}" presName="Name56" presStyleLbl="parChTrans1D2" presStyleIdx="3" presStyleCnt="4"/>
      <dgm:spPr/>
    </dgm:pt>
    <dgm:pt modelId="{ECE2D394-22D2-4E8E-97C7-E9C34AA15AE6}" type="pres">
      <dgm:prSet presAssocID="{967DB15B-739A-4ADD-B060-747B0BF32B92}" presName="text0" presStyleLbl="node1" presStyleIdx="4" presStyleCnt="5" custScaleX="238919" custScaleY="120243" custRadScaleRad="157939" custRadScaleInc="-8217">
        <dgm:presLayoutVars>
          <dgm:bulletEnabled val="1"/>
        </dgm:presLayoutVars>
      </dgm:prSet>
      <dgm:spPr/>
    </dgm:pt>
  </dgm:ptLst>
  <dgm:cxnLst>
    <dgm:cxn modelId="{A970321A-CF3D-4530-B7DB-E5AE6F9E6214}" srcId="{67BDFDD9-965D-430B-9F96-E243B11CBA48}" destId="{E5300EE6-1000-41E5-B35C-3206E28E78F8}" srcOrd="0" destOrd="0" parTransId="{A8376CC7-F0E1-42DA-A302-0ABC5E6A5BF8}" sibTransId="{B1F5CEE6-BB24-4B12-9EE1-A58ACCCED16B}"/>
    <dgm:cxn modelId="{5D0C801A-4D6F-4411-9C66-DBEABFF8617B}" type="presOf" srcId="{967DB15B-739A-4ADD-B060-747B0BF32B92}" destId="{ECE2D394-22D2-4E8E-97C7-E9C34AA15AE6}" srcOrd="0" destOrd="0" presId="urn:microsoft.com/office/officeart/2008/layout/RadialCluster"/>
    <dgm:cxn modelId="{6D4D9A26-CEE5-4203-9423-7704144B3116}" type="presOf" srcId="{E5300EE6-1000-41E5-B35C-3206E28E78F8}" destId="{287E9FE8-A97B-428E-955D-6DFA874C23AB}" srcOrd="0" destOrd="0" presId="urn:microsoft.com/office/officeart/2008/layout/RadialCluster"/>
    <dgm:cxn modelId="{494C1740-C6A9-4035-AA24-270501471A32}" srcId="{EC43C7FF-4E66-4584-AC75-435B0EB92300}" destId="{67BDFDD9-965D-430B-9F96-E243B11CBA48}" srcOrd="0" destOrd="0" parTransId="{9FA375FA-BD99-44A5-8D2D-3E1D8EFF74ED}" sibTransId="{FF109E7C-9DB1-4A86-AF9D-AE4DF1B0AA27}"/>
    <dgm:cxn modelId="{FC61EE62-BE12-4770-8E1F-0026EFB860DD}" type="presOf" srcId="{EC43C7FF-4E66-4584-AC75-435B0EB92300}" destId="{25B71676-BEB7-4A4F-A100-949A23606C3A}" srcOrd="0" destOrd="0" presId="urn:microsoft.com/office/officeart/2008/layout/RadialCluster"/>
    <dgm:cxn modelId="{5B38116E-2BE9-46AA-8BD4-983B35D5EDB9}" type="presOf" srcId="{90BB74AE-6B85-4410-B00B-09A9345A63C9}" destId="{5C529B9E-E43C-4ABE-B15B-26E0B4085C48}" srcOrd="0" destOrd="0" presId="urn:microsoft.com/office/officeart/2008/layout/RadialCluster"/>
    <dgm:cxn modelId="{8624DD50-3418-4004-84EC-387FFC7CD090}" type="presOf" srcId="{ED82E216-BA3B-4B6E-B9BE-A466E928A418}" destId="{B574A467-AB9E-4031-8F23-C9335F1BA3FA}" srcOrd="0" destOrd="0" presId="urn:microsoft.com/office/officeart/2008/layout/RadialCluster"/>
    <dgm:cxn modelId="{BA94EC79-0B89-4C09-ADD8-BF5CAF2B7312}" srcId="{67BDFDD9-965D-430B-9F96-E243B11CBA48}" destId="{9C3BF2D6-13E3-44D3-B99F-899B3A31A3E0}" srcOrd="2" destOrd="0" parTransId="{90BB74AE-6B85-4410-B00B-09A9345A63C9}" sibTransId="{99E1C654-77F5-4562-A162-658515DADD11}"/>
    <dgm:cxn modelId="{FCEFA385-47EE-47E7-ABAD-09D40E9D60EA}" srcId="{EC43C7FF-4E66-4584-AC75-435B0EB92300}" destId="{F1C84346-8A22-4F64-8213-29CABB15BA10}" srcOrd="4" destOrd="0" parTransId="{CCEE170D-FB14-4205-98A4-1378D7845DBC}" sibTransId="{C63A4DDF-2A8E-413C-B023-B0FBB9C40E04}"/>
    <dgm:cxn modelId="{A650959A-4021-46A7-8D56-0CD9FF61163F}" srcId="{EC43C7FF-4E66-4584-AC75-435B0EB92300}" destId="{95AB97C3-FAC7-46B1-BFD1-76431AC0DE17}" srcOrd="2" destOrd="0" parTransId="{AC92D153-B397-4233-9DC3-F4E5B74060B5}" sibTransId="{6939EBBC-E9B5-4CD6-928C-83C22464C80E}"/>
    <dgm:cxn modelId="{3A2FAA9F-5CBE-4046-ABDD-38B5C759BB28}" type="presOf" srcId="{A2A11166-BF17-4DFA-912C-E3851FEB9FC7}" destId="{EAA7BA6D-D2A3-4B51-A01F-F5A8D2E92909}" srcOrd="0" destOrd="0" presId="urn:microsoft.com/office/officeart/2008/layout/RadialCluster"/>
    <dgm:cxn modelId="{729FC0A2-8580-48A5-B7EC-9B82C30B735B}" srcId="{67BDFDD9-965D-430B-9F96-E243B11CBA48}" destId="{ED82E216-BA3B-4B6E-B9BE-A466E928A418}" srcOrd="1" destOrd="0" parTransId="{38CBFC6D-7CFF-49CB-8590-EF7D26075D15}" sibTransId="{35EFE461-56F3-4ADC-B747-1F38B2A05080}"/>
    <dgm:cxn modelId="{269AA0A9-2D80-4F71-A115-692679CB78D6}" srcId="{EC43C7FF-4E66-4584-AC75-435B0EB92300}" destId="{2FF84688-B333-42AD-A9BD-D61A01CB16E7}" srcOrd="1" destOrd="0" parTransId="{22377543-6FED-481B-8CC7-EF2BA3804918}" sibTransId="{156D2F12-8E29-4A29-815E-F8EBBD0FB33A}"/>
    <dgm:cxn modelId="{5EE0C0D3-00CA-477D-8B69-B3E3CD6CCEF0}" srcId="{EC43C7FF-4E66-4584-AC75-435B0EB92300}" destId="{21EBDCB6-B394-4D92-9F5B-D96C4BDABD4E}" srcOrd="3" destOrd="0" parTransId="{C778F099-B70D-412E-9600-BE50E0951996}" sibTransId="{D0123818-F4F8-47A4-ABCB-380B11604242}"/>
    <dgm:cxn modelId="{75A2C5E0-C29F-41DC-9D1C-A31B0F6DF479}" type="presOf" srcId="{67BDFDD9-965D-430B-9F96-E243B11CBA48}" destId="{D61A8CC8-F589-4325-A22B-FF3854236F00}" srcOrd="0" destOrd="0" presId="urn:microsoft.com/office/officeart/2008/layout/RadialCluster"/>
    <dgm:cxn modelId="{B20A6CE4-C2E4-4BF4-970B-E76839FFDD57}" srcId="{67BDFDD9-965D-430B-9F96-E243B11CBA48}" destId="{967DB15B-739A-4ADD-B060-747B0BF32B92}" srcOrd="3" destOrd="0" parTransId="{A2A11166-BF17-4DFA-912C-E3851FEB9FC7}" sibTransId="{36BEA109-2F03-4E0E-BEAE-64D037A1AFB5}"/>
    <dgm:cxn modelId="{E55562E7-BF78-4592-97BA-990A3D636CB6}" type="presOf" srcId="{9C3BF2D6-13E3-44D3-B99F-899B3A31A3E0}" destId="{BCAF9D68-BF37-43F8-816D-E4AB4A1DE113}" srcOrd="0" destOrd="0" presId="urn:microsoft.com/office/officeart/2008/layout/RadialCluster"/>
    <dgm:cxn modelId="{1DAAFDED-1AB2-4828-A193-526CF1A08C90}" type="presOf" srcId="{38CBFC6D-7CFF-49CB-8590-EF7D26075D15}" destId="{2FA2670C-BD2A-445C-9838-334E4DD85A66}" srcOrd="0" destOrd="0" presId="urn:microsoft.com/office/officeart/2008/layout/RadialCluster"/>
    <dgm:cxn modelId="{CC790BF7-8A04-499B-B16A-83F633169498}" type="presOf" srcId="{A8376CC7-F0E1-42DA-A302-0ABC5E6A5BF8}" destId="{AF41B64D-D06C-4591-BAF8-58EBD27D5A52}" srcOrd="0" destOrd="0" presId="urn:microsoft.com/office/officeart/2008/layout/RadialCluster"/>
    <dgm:cxn modelId="{C419CFDB-978A-4E35-BF0C-C0367134F89B}" type="presParOf" srcId="{25B71676-BEB7-4A4F-A100-949A23606C3A}" destId="{356540B4-0108-47DA-8911-9F28DAD9975B}" srcOrd="0" destOrd="0" presId="urn:microsoft.com/office/officeart/2008/layout/RadialCluster"/>
    <dgm:cxn modelId="{71B2F603-4E53-496B-B35B-69FA3237C7CF}" type="presParOf" srcId="{356540B4-0108-47DA-8911-9F28DAD9975B}" destId="{D61A8CC8-F589-4325-A22B-FF3854236F00}" srcOrd="0" destOrd="0" presId="urn:microsoft.com/office/officeart/2008/layout/RadialCluster"/>
    <dgm:cxn modelId="{A1F62B3C-7BCB-4B24-9E55-F78B914C3ABB}" type="presParOf" srcId="{356540B4-0108-47DA-8911-9F28DAD9975B}" destId="{AF41B64D-D06C-4591-BAF8-58EBD27D5A52}" srcOrd="1" destOrd="0" presId="urn:microsoft.com/office/officeart/2008/layout/RadialCluster"/>
    <dgm:cxn modelId="{8B00B083-6BD8-42CB-88ED-E002F6522532}" type="presParOf" srcId="{356540B4-0108-47DA-8911-9F28DAD9975B}" destId="{287E9FE8-A97B-428E-955D-6DFA874C23AB}" srcOrd="2" destOrd="0" presId="urn:microsoft.com/office/officeart/2008/layout/RadialCluster"/>
    <dgm:cxn modelId="{375B46C1-9D79-4BFE-A839-C222EEB4B446}" type="presParOf" srcId="{356540B4-0108-47DA-8911-9F28DAD9975B}" destId="{2FA2670C-BD2A-445C-9838-334E4DD85A66}" srcOrd="3" destOrd="0" presId="urn:microsoft.com/office/officeart/2008/layout/RadialCluster"/>
    <dgm:cxn modelId="{1A1D750C-B621-4B15-8496-7288A0321963}" type="presParOf" srcId="{356540B4-0108-47DA-8911-9F28DAD9975B}" destId="{B574A467-AB9E-4031-8F23-C9335F1BA3FA}" srcOrd="4" destOrd="0" presId="urn:microsoft.com/office/officeart/2008/layout/RadialCluster"/>
    <dgm:cxn modelId="{A0B75590-209A-486B-B2AE-A9649A439FA5}" type="presParOf" srcId="{356540B4-0108-47DA-8911-9F28DAD9975B}" destId="{5C529B9E-E43C-4ABE-B15B-26E0B4085C48}" srcOrd="5" destOrd="0" presId="urn:microsoft.com/office/officeart/2008/layout/RadialCluster"/>
    <dgm:cxn modelId="{3C74475A-FB08-470D-8594-43DB59E5A2AE}" type="presParOf" srcId="{356540B4-0108-47DA-8911-9F28DAD9975B}" destId="{BCAF9D68-BF37-43F8-816D-E4AB4A1DE113}" srcOrd="6" destOrd="0" presId="urn:microsoft.com/office/officeart/2008/layout/RadialCluster"/>
    <dgm:cxn modelId="{B64227C6-F390-4B27-8BBA-E38089D701B7}" type="presParOf" srcId="{356540B4-0108-47DA-8911-9F28DAD9975B}" destId="{EAA7BA6D-D2A3-4B51-A01F-F5A8D2E92909}" srcOrd="7" destOrd="0" presId="urn:microsoft.com/office/officeart/2008/layout/RadialCluster"/>
    <dgm:cxn modelId="{827CE2E1-0F48-4E0C-AFA1-41E3855C8953}" type="presParOf" srcId="{356540B4-0108-47DA-8911-9F28DAD9975B}" destId="{ECE2D394-22D2-4E8E-97C7-E9C34AA15AE6}"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A8CC8-F589-4325-A22B-FF3854236F00}">
      <dsp:nvSpPr>
        <dsp:cNvPr id="0" name=""/>
        <dsp:cNvSpPr/>
      </dsp:nvSpPr>
      <dsp:spPr>
        <a:xfrm>
          <a:off x="4004245" y="1709176"/>
          <a:ext cx="1736140" cy="1646698"/>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0000"/>
              </a:solidFill>
            </a:rPr>
            <a:t>JDN</a:t>
          </a:r>
        </a:p>
      </dsp:txBody>
      <dsp:txXfrm>
        <a:off x="4084630" y="1789561"/>
        <a:ext cx="1575370" cy="1485928"/>
      </dsp:txXfrm>
    </dsp:sp>
    <dsp:sp modelId="{AF41B64D-D06C-4591-BAF8-58EBD27D5A52}">
      <dsp:nvSpPr>
        <dsp:cNvPr id="0" name=""/>
        <dsp:cNvSpPr/>
      </dsp:nvSpPr>
      <dsp:spPr>
        <a:xfrm rot="16186111">
          <a:off x="4674459" y="1515432"/>
          <a:ext cx="387492" cy="0"/>
        </a:xfrm>
        <a:custGeom>
          <a:avLst/>
          <a:gdLst/>
          <a:ahLst/>
          <a:cxnLst/>
          <a:rect l="0" t="0" r="0" b="0"/>
          <a:pathLst>
            <a:path>
              <a:moveTo>
                <a:pt x="0" y="0"/>
              </a:moveTo>
              <a:lnTo>
                <a:pt x="38749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E9FE8-A97B-428E-955D-6DFA874C23AB}">
      <dsp:nvSpPr>
        <dsp:cNvPr id="0" name=""/>
        <dsp:cNvSpPr/>
      </dsp:nvSpPr>
      <dsp:spPr>
        <a:xfrm>
          <a:off x="4025084" y="177992"/>
          <a:ext cx="1680057" cy="11436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a:t>Employer Partners</a:t>
          </a:r>
        </a:p>
      </dsp:txBody>
      <dsp:txXfrm>
        <a:off x="4080915" y="233823"/>
        <a:ext cx="1568395" cy="1032032"/>
      </dsp:txXfrm>
    </dsp:sp>
    <dsp:sp modelId="{2FA2670C-BD2A-445C-9838-334E4DD85A66}">
      <dsp:nvSpPr>
        <dsp:cNvPr id="0" name=""/>
        <dsp:cNvSpPr/>
      </dsp:nvSpPr>
      <dsp:spPr>
        <a:xfrm rot="34605">
          <a:off x="5740375" y="2543319"/>
          <a:ext cx="408369" cy="0"/>
        </a:xfrm>
        <a:custGeom>
          <a:avLst/>
          <a:gdLst/>
          <a:ahLst/>
          <a:cxnLst/>
          <a:rect l="0" t="0" r="0" b="0"/>
          <a:pathLst>
            <a:path>
              <a:moveTo>
                <a:pt x="0" y="0"/>
              </a:moveTo>
              <a:lnTo>
                <a:pt x="40836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74A467-AB9E-4031-8F23-C9335F1BA3FA}">
      <dsp:nvSpPr>
        <dsp:cNvPr id="0" name=""/>
        <dsp:cNvSpPr/>
      </dsp:nvSpPr>
      <dsp:spPr>
        <a:xfrm>
          <a:off x="6148734" y="2083321"/>
          <a:ext cx="3289557" cy="957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rtl="0">
            <a:lnSpc>
              <a:spcPct val="90000"/>
            </a:lnSpc>
            <a:spcBef>
              <a:spcPct val="0"/>
            </a:spcBef>
            <a:spcAft>
              <a:spcPct val="35000"/>
            </a:spcAft>
            <a:buNone/>
          </a:pPr>
          <a:r>
            <a:rPr lang="en-US" sz="2400" b="1" kern="1200"/>
            <a:t>Service Providers</a:t>
          </a:r>
        </a:p>
      </dsp:txBody>
      <dsp:txXfrm>
        <a:off x="6195462" y="2130049"/>
        <a:ext cx="3196101" cy="863766"/>
      </dsp:txXfrm>
    </dsp:sp>
    <dsp:sp modelId="{5C529B9E-E43C-4ABE-B15B-26E0B4085C48}">
      <dsp:nvSpPr>
        <dsp:cNvPr id="0" name=""/>
        <dsp:cNvSpPr/>
      </dsp:nvSpPr>
      <dsp:spPr>
        <a:xfrm rot="5400049">
          <a:off x="4681549" y="3546626"/>
          <a:ext cx="381502" cy="0"/>
        </a:xfrm>
        <a:custGeom>
          <a:avLst/>
          <a:gdLst/>
          <a:ahLst/>
          <a:cxnLst/>
          <a:rect l="0" t="0" r="0" b="0"/>
          <a:pathLst>
            <a:path>
              <a:moveTo>
                <a:pt x="0" y="0"/>
              </a:moveTo>
              <a:lnTo>
                <a:pt x="38150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AF9D68-BF37-43F8-816D-E4AB4A1DE113}">
      <dsp:nvSpPr>
        <dsp:cNvPr id="0" name=""/>
        <dsp:cNvSpPr/>
      </dsp:nvSpPr>
      <dsp:spPr>
        <a:xfrm>
          <a:off x="2970961" y="3737377"/>
          <a:ext cx="3802659" cy="9375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Century Gothic"/>
            </a:rPr>
            <a:t>Trainings Programs &amp; Community Impact</a:t>
          </a:r>
        </a:p>
      </dsp:txBody>
      <dsp:txXfrm>
        <a:off x="3016727" y="3783143"/>
        <a:ext cx="3711127" cy="845984"/>
      </dsp:txXfrm>
    </dsp:sp>
    <dsp:sp modelId="{EAA7BA6D-D2A3-4B51-A01F-F5A8D2E92909}">
      <dsp:nvSpPr>
        <dsp:cNvPr id="0" name=""/>
        <dsp:cNvSpPr/>
      </dsp:nvSpPr>
      <dsp:spPr>
        <a:xfrm rot="10754702">
          <a:off x="2888021" y="2551319"/>
          <a:ext cx="1116272" cy="0"/>
        </a:xfrm>
        <a:custGeom>
          <a:avLst/>
          <a:gdLst/>
          <a:ahLst/>
          <a:cxnLst/>
          <a:rect l="0" t="0" r="0" b="0"/>
          <a:pathLst>
            <a:path>
              <a:moveTo>
                <a:pt x="0" y="0"/>
              </a:moveTo>
              <a:lnTo>
                <a:pt x="11162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E2D394-22D2-4E8E-97C7-E9C34AA15AE6}">
      <dsp:nvSpPr>
        <dsp:cNvPr id="0" name=""/>
        <dsp:cNvSpPr/>
      </dsp:nvSpPr>
      <dsp:spPr>
        <a:xfrm>
          <a:off x="648165" y="2009782"/>
          <a:ext cx="2239904" cy="11272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Technology Resources</a:t>
          </a:r>
        </a:p>
      </dsp:txBody>
      <dsp:txXfrm>
        <a:off x="703195" y="2064812"/>
        <a:ext cx="2129844" cy="101723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20:01:40.087"/>
    </inkml:context>
    <inkml:brush xml:id="br0">
      <inkml:brushProperty name="width" value="0.05" units="cm"/>
      <inkml:brushProperty name="height" value="0.05" units="cm"/>
    </inkml:brush>
  </inkml:definitions>
  <inkml:trace contextRef="#ctx0" brushRef="#br0">1 1 24575,'5'0'0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A329A-BD88-D847-AFD6-CD63D4CFB422}"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8B551-B5BB-4844-A4EB-FC1EFB1112B9}" type="slidenum">
              <a:rPr lang="en-US" smtClean="0"/>
              <a:t>‹#›</a:t>
            </a:fld>
            <a:endParaRPr lang="en-US"/>
          </a:p>
        </p:txBody>
      </p:sp>
    </p:spTree>
    <p:extLst>
      <p:ext uri="{BB962C8B-B14F-4D97-AF65-F5344CB8AC3E}">
        <p14:creationId xmlns:p14="http://schemas.microsoft.com/office/powerpoint/2010/main" val="84773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A8B551-B5BB-4844-A4EB-FC1EFB1112B9}" type="slidenum">
              <a:rPr lang="en-US" smtClean="0"/>
              <a:t>2</a:t>
            </a:fld>
            <a:endParaRPr lang="en-US"/>
          </a:p>
        </p:txBody>
      </p:sp>
    </p:spTree>
    <p:extLst>
      <p:ext uri="{BB962C8B-B14F-4D97-AF65-F5344CB8AC3E}">
        <p14:creationId xmlns:p14="http://schemas.microsoft.com/office/powerpoint/2010/main" val="3414120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Digital age is inevitable, it is everywhere we go. As we have already heard from both Rupali, and Christine, social media, and AI are in our every day lives. With the help from Nicole, our digital mastermind, </a:t>
            </a:r>
          </a:p>
        </p:txBody>
      </p:sp>
      <p:sp>
        <p:nvSpPr>
          <p:cNvPr id="4" name="Slide Number Placeholder 3"/>
          <p:cNvSpPr>
            <a:spLocks noGrp="1"/>
          </p:cNvSpPr>
          <p:nvPr>
            <p:ph type="sldNum" sz="quarter" idx="5"/>
          </p:nvPr>
        </p:nvSpPr>
        <p:spPr/>
        <p:txBody>
          <a:bodyPr/>
          <a:lstStyle/>
          <a:p>
            <a:fld id="{94A8B551-B5BB-4844-A4EB-FC1EFB1112B9}" type="slidenum">
              <a:rPr lang="en-US" smtClean="0"/>
              <a:t>26</a:t>
            </a:fld>
            <a:endParaRPr lang="en-US"/>
          </a:p>
        </p:txBody>
      </p:sp>
    </p:spTree>
    <p:extLst>
      <p:ext uri="{BB962C8B-B14F-4D97-AF65-F5344CB8AC3E}">
        <p14:creationId xmlns:p14="http://schemas.microsoft.com/office/powerpoint/2010/main" val="1871035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Digital age is inevitable, it is everywhere we go. As we have already heard from both Rupali, and Christine, social media, and AI are in our every day lives. With the help from Nicole, our digital mastermind, </a:t>
            </a:r>
          </a:p>
        </p:txBody>
      </p:sp>
      <p:sp>
        <p:nvSpPr>
          <p:cNvPr id="4" name="Slide Number Placeholder 3"/>
          <p:cNvSpPr>
            <a:spLocks noGrp="1"/>
          </p:cNvSpPr>
          <p:nvPr>
            <p:ph type="sldNum" sz="quarter" idx="5"/>
          </p:nvPr>
        </p:nvSpPr>
        <p:spPr/>
        <p:txBody>
          <a:bodyPr/>
          <a:lstStyle/>
          <a:p>
            <a:fld id="{94A8B551-B5BB-4844-A4EB-FC1EFB1112B9}" type="slidenum">
              <a:rPr lang="en-US" smtClean="0"/>
              <a:t>27</a:t>
            </a:fld>
            <a:endParaRPr lang="en-US"/>
          </a:p>
        </p:txBody>
      </p:sp>
    </p:spTree>
    <p:extLst>
      <p:ext uri="{BB962C8B-B14F-4D97-AF65-F5344CB8AC3E}">
        <p14:creationId xmlns:p14="http://schemas.microsoft.com/office/powerpoint/2010/main" val="417011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Digital age is inevitable, it is everywhere we go. As we have already heard from both Rupali, and Christine, social media, and AI are in our every day lives. With the help from Nicole, our digital mastermind, </a:t>
            </a:r>
          </a:p>
        </p:txBody>
      </p:sp>
      <p:sp>
        <p:nvSpPr>
          <p:cNvPr id="4" name="Slide Number Placeholder 3"/>
          <p:cNvSpPr>
            <a:spLocks noGrp="1"/>
          </p:cNvSpPr>
          <p:nvPr>
            <p:ph type="sldNum" sz="quarter" idx="5"/>
          </p:nvPr>
        </p:nvSpPr>
        <p:spPr/>
        <p:txBody>
          <a:bodyPr/>
          <a:lstStyle/>
          <a:p>
            <a:fld id="{94A8B551-B5BB-4844-A4EB-FC1EFB1112B9}" type="slidenum">
              <a:rPr lang="en-US" smtClean="0"/>
              <a:t>28</a:t>
            </a:fld>
            <a:endParaRPr lang="en-US"/>
          </a:p>
        </p:txBody>
      </p:sp>
    </p:spTree>
    <p:extLst>
      <p:ext uri="{BB962C8B-B14F-4D97-AF65-F5344CB8AC3E}">
        <p14:creationId xmlns:p14="http://schemas.microsoft.com/office/powerpoint/2010/main" val="2157908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A8B551-B5BB-4844-A4EB-FC1EFB1112B9}" type="slidenum">
              <a:rPr lang="en-US" smtClean="0"/>
              <a:t>29</a:t>
            </a:fld>
            <a:endParaRPr lang="en-US"/>
          </a:p>
        </p:txBody>
      </p:sp>
    </p:spTree>
    <p:extLst>
      <p:ext uri="{BB962C8B-B14F-4D97-AF65-F5344CB8AC3E}">
        <p14:creationId xmlns:p14="http://schemas.microsoft.com/office/powerpoint/2010/main" val="228654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A8B551-B5BB-4844-A4EB-FC1EFB1112B9}" type="slidenum">
              <a:rPr lang="en-US" smtClean="0"/>
              <a:t>30</a:t>
            </a:fld>
            <a:endParaRPr lang="en-US"/>
          </a:p>
        </p:txBody>
      </p:sp>
    </p:spTree>
    <p:extLst>
      <p:ext uri="{BB962C8B-B14F-4D97-AF65-F5344CB8AC3E}">
        <p14:creationId xmlns:p14="http://schemas.microsoft.com/office/powerpoint/2010/main" val="98259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a:solidFill>
                  <a:schemeClr val="accent1"/>
                </a:solidFill>
                <a:effectLst/>
              </a:rPr>
              <a:t>This comprehensive Notion template serves as a one-stop guide, offering:</a:t>
            </a:r>
          </a:p>
          <a:p>
            <a:pPr rtl="0">
              <a:buFont typeface="Arial" panose="020B0604020202020204" pitchFamily="34" charset="0"/>
              <a:buChar char="•"/>
            </a:pPr>
            <a:r>
              <a:rPr lang="en-US" sz="1200" b="1">
                <a:solidFill>
                  <a:schemeClr val="accent1"/>
                </a:solidFill>
              </a:rPr>
              <a:t>Elevator Pitch Template</a:t>
            </a:r>
            <a:r>
              <a:rPr lang="en-US" sz="1200">
                <a:solidFill>
                  <a:schemeClr val="accent1"/>
                </a:solidFill>
              </a:rPr>
              <a:t>: Empower your clients to craft a compelling introduction that effectively communicates their unique strengths and value.</a:t>
            </a:r>
          </a:p>
          <a:p>
            <a:pPr rtl="0">
              <a:buFont typeface="Arial" panose="020B0604020202020204" pitchFamily="34" charset="0"/>
              <a:buChar char="•"/>
            </a:pPr>
            <a:r>
              <a:rPr lang="en-US" sz="1200" b="1">
                <a:solidFill>
                  <a:schemeClr val="accent1"/>
                </a:solidFill>
              </a:rPr>
              <a:t>AI-Powered Tools</a:t>
            </a:r>
            <a:r>
              <a:rPr lang="en-US" sz="1200">
                <a:solidFill>
                  <a:schemeClr val="accent1"/>
                </a:solidFill>
              </a:rPr>
              <a:t>: Equip your clients with cutting-edge AI technology to optimize their job search process, ensuring smarter and more efficient applications.</a:t>
            </a:r>
          </a:p>
          <a:p>
            <a:pPr rtl="0">
              <a:buFont typeface="Arial" panose="020B0604020202020204" pitchFamily="34" charset="0"/>
              <a:buChar char="•"/>
            </a:pPr>
            <a:r>
              <a:rPr lang="en-US" sz="1200" b="1">
                <a:solidFill>
                  <a:schemeClr val="accent1"/>
                </a:solidFill>
              </a:rPr>
              <a:t>Contact Tracker</a:t>
            </a:r>
            <a:r>
              <a:rPr lang="en-US" sz="1200">
                <a:solidFill>
                  <a:schemeClr val="accent1"/>
                </a:solidFill>
              </a:rPr>
              <a:t>: Help clients maintain organized networking efforts, ensuring timely follow-ups with their professional connections.</a:t>
            </a:r>
          </a:p>
          <a:p>
            <a:pPr rtl="0">
              <a:buFont typeface="Arial" panose="020B0604020202020204" pitchFamily="34" charset="0"/>
              <a:buChar char="•"/>
            </a:pPr>
            <a:r>
              <a:rPr lang="en-US" sz="1200" b="1">
                <a:solidFill>
                  <a:schemeClr val="accent1"/>
                </a:solidFill>
              </a:rPr>
              <a:t>Job Search Tracker</a:t>
            </a:r>
            <a:r>
              <a:rPr lang="en-US" sz="1200">
                <a:solidFill>
                  <a:schemeClr val="accent1"/>
                </a:solidFill>
              </a:rPr>
              <a:t>: Provide a streamlined method for clients to monitor job applications, keeping track of progress and key deadlines.</a:t>
            </a:r>
          </a:p>
          <a:p>
            <a:pPr rtl="0">
              <a:buFont typeface="Arial" panose="020B0604020202020204" pitchFamily="34" charset="0"/>
              <a:buChar char="•"/>
            </a:pPr>
            <a:endParaRPr lang="en-US" sz="1200">
              <a:solidFill>
                <a:schemeClr val="accent1"/>
              </a:solidFill>
            </a:endParaRPr>
          </a:p>
          <a:p>
            <a:pPr rtl="0"/>
            <a:r>
              <a:rPr lang="en-US" sz="1200" b="1">
                <a:solidFill>
                  <a:schemeClr val="accent1"/>
                </a:solidFill>
                <a:effectLst/>
              </a:rPr>
              <a:t>Benefits</a:t>
            </a:r>
          </a:p>
          <a:p>
            <a:pPr rtl="0"/>
            <a:r>
              <a:rPr lang="en-US" sz="1200">
                <a:solidFill>
                  <a:schemeClr val="accent1"/>
                </a:solidFill>
                <a:effectLst/>
              </a:rPr>
              <a:t>This Employment Guide offers several advantages:</a:t>
            </a:r>
            <a:endParaRPr lang="en-US" sz="1200">
              <a:solidFill>
                <a:schemeClr val="accent1"/>
              </a:solidFill>
            </a:endParaRPr>
          </a:p>
          <a:p>
            <a:pPr rtl="0">
              <a:buFont typeface="Arial" panose="020B0604020202020204" pitchFamily="34" charset="0"/>
              <a:buChar char="•"/>
            </a:pPr>
            <a:r>
              <a:rPr lang="en-US" sz="1200">
                <a:solidFill>
                  <a:schemeClr val="accent1"/>
                </a:solidFill>
                <a:effectLst/>
              </a:rPr>
              <a:t>It provides a structured approach to the employment process, ensuring no crucial steps are overlooked.</a:t>
            </a:r>
          </a:p>
          <a:p>
            <a:pPr rtl="0">
              <a:buFont typeface="Arial" panose="020B0604020202020204" pitchFamily="34" charset="0"/>
              <a:buChar char="•"/>
            </a:pPr>
            <a:r>
              <a:rPr lang="en-US" sz="1200">
                <a:solidFill>
                  <a:schemeClr val="accent1"/>
                </a:solidFill>
                <a:effectLst/>
              </a:rPr>
              <a:t>The template is customizable, allowing users to tailor it to their specific needs and circumstances.</a:t>
            </a:r>
          </a:p>
          <a:p>
            <a:pPr rtl="0">
              <a:buFont typeface="Arial" panose="020B0604020202020204" pitchFamily="34" charset="0"/>
              <a:buChar char="•"/>
            </a:pPr>
            <a:r>
              <a:rPr lang="en-US" sz="1200">
                <a:solidFill>
                  <a:schemeClr val="accent1"/>
                </a:solidFill>
                <a:effectLst/>
              </a:rPr>
              <a:t>It serves as a central hub for all employment-related information and activities, promoting organization and efficiency.</a:t>
            </a:r>
          </a:p>
          <a:p>
            <a:pPr rtl="0">
              <a:buFont typeface="Arial" panose="020B0604020202020204" pitchFamily="34" charset="0"/>
              <a:buChar char="•"/>
            </a:pPr>
            <a:endParaRPr lang="en-US" sz="1200">
              <a:solidFill>
                <a:schemeClr val="accent1"/>
              </a:solidFill>
            </a:endParaRPr>
          </a:p>
          <a:p>
            <a:endParaRPr lang="en-US"/>
          </a:p>
        </p:txBody>
      </p:sp>
      <p:sp>
        <p:nvSpPr>
          <p:cNvPr id="4" name="Slide Number Placeholder 3"/>
          <p:cNvSpPr>
            <a:spLocks noGrp="1"/>
          </p:cNvSpPr>
          <p:nvPr>
            <p:ph type="sldNum" sz="quarter" idx="5"/>
          </p:nvPr>
        </p:nvSpPr>
        <p:spPr/>
        <p:txBody>
          <a:bodyPr/>
          <a:lstStyle/>
          <a:p>
            <a:fld id="{94A8B551-B5BB-4844-A4EB-FC1EFB1112B9}" type="slidenum">
              <a:rPr lang="en-US" smtClean="0"/>
              <a:t>31</a:t>
            </a:fld>
            <a:endParaRPr lang="en-US"/>
          </a:p>
        </p:txBody>
      </p:sp>
    </p:spTree>
    <p:extLst>
      <p:ext uri="{BB962C8B-B14F-4D97-AF65-F5344CB8AC3E}">
        <p14:creationId xmlns:p14="http://schemas.microsoft.com/office/powerpoint/2010/main" val="1798058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A8B551-B5BB-4844-A4EB-FC1EFB1112B9}" type="slidenum">
              <a:rPr lang="en-US" smtClean="0"/>
              <a:t>32</a:t>
            </a:fld>
            <a:endParaRPr lang="en-US"/>
          </a:p>
        </p:txBody>
      </p:sp>
    </p:spTree>
    <p:extLst>
      <p:ext uri="{BB962C8B-B14F-4D97-AF65-F5344CB8AC3E}">
        <p14:creationId xmlns:p14="http://schemas.microsoft.com/office/powerpoint/2010/main" val="2782846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A8B551-B5BB-4844-A4EB-FC1EFB1112B9}" type="slidenum">
              <a:rPr lang="en-US" smtClean="0"/>
              <a:t>34</a:t>
            </a:fld>
            <a:endParaRPr lang="en-US"/>
          </a:p>
        </p:txBody>
      </p:sp>
    </p:spTree>
    <p:extLst>
      <p:ext uri="{BB962C8B-B14F-4D97-AF65-F5344CB8AC3E}">
        <p14:creationId xmlns:p14="http://schemas.microsoft.com/office/powerpoint/2010/main" val="334334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A8B551-B5BB-4844-A4EB-FC1EFB1112B9}" type="slidenum">
              <a:rPr lang="en-US" smtClean="0"/>
              <a:t>5</a:t>
            </a:fld>
            <a:endParaRPr lang="en-US"/>
          </a:p>
        </p:txBody>
      </p:sp>
    </p:spTree>
    <p:extLst>
      <p:ext uri="{BB962C8B-B14F-4D97-AF65-F5344CB8AC3E}">
        <p14:creationId xmlns:p14="http://schemas.microsoft.com/office/powerpoint/2010/main" val="8390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3E0A4-E160-419C-8E4B-16A397F7329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768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7292C-F225-03D5-BE9E-F124281E4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5DDEB-7EC6-577E-897C-E5D6AB8D0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54EE7-EA5F-BFCE-774B-7A7CDB7070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0468D5-A0D8-F4C2-FF46-757F8F9595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3E0A4-E160-419C-8E4B-16A397F7329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6376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3E0A4-E160-419C-8E4B-16A397F7329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177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A8B551-B5BB-4844-A4EB-FC1EFB1112B9}" type="slidenum">
              <a:rPr lang="en-US" smtClean="0"/>
              <a:t>21</a:t>
            </a:fld>
            <a:endParaRPr lang="en-US"/>
          </a:p>
        </p:txBody>
      </p:sp>
    </p:spTree>
    <p:extLst>
      <p:ext uri="{BB962C8B-B14F-4D97-AF65-F5344CB8AC3E}">
        <p14:creationId xmlns:p14="http://schemas.microsoft.com/office/powerpoint/2010/main" val="2638747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A8B551-B5BB-4844-A4EB-FC1EFB1112B9}" type="slidenum">
              <a:rPr lang="en-US" smtClean="0"/>
              <a:t>22</a:t>
            </a:fld>
            <a:endParaRPr lang="en-US"/>
          </a:p>
        </p:txBody>
      </p:sp>
    </p:spTree>
    <p:extLst>
      <p:ext uri="{BB962C8B-B14F-4D97-AF65-F5344CB8AC3E}">
        <p14:creationId xmlns:p14="http://schemas.microsoft.com/office/powerpoint/2010/main" val="39976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A8B551-B5BB-4844-A4EB-FC1EFB1112B9}" type="slidenum">
              <a:rPr lang="en-US" smtClean="0"/>
              <a:t>23</a:t>
            </a:fld>
            <a:endParaRPr lang="en-US"/>
          </a:p>
        </p:txBody>
      </p:sp>
    </p:spTree>
    <p:extLst>
      <p:ext uri="{BB962C8B-B14F-4D97-AF65-F5344CB8AC3E}">
        <p14:creationId xmlns:p14="http://schemas.microsoft.com/office/powerpoint/2010/main" val="381626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A8B551-B5BB-4844-A4EB-FC1EFB1112B9}" type="slidenum">
              <a:rPr lang="en-US" smtClean="0"/>
              <a:t>24</a:t>
            </a:fld>
            <a:endParaRPr lang="en-US"/>
          </a:p>
        </p:txBody>
      </p:sp>
    </p:spTree>
    <p:extLst>
      <p:ext uri="{BB962C8B-B14F-4D97-AF65-F5344CB8AC3E}">
        <p14:creationId xmlns:p14="http://schemas.microsoft.com/office/powerpoint/2010/main" val="369055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321CF3-1F3C-4948-8D03-149B17DCDBC8}"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BA6FF-1F9E-4D8A-BFA2-57500A97ECB9}" type="slidenum">
              <a:rPr lang="en-US" smtClean="0"/>
              <a:t>‹#›</a:t>
            </a:fld>
            <a:endParaRPr lang="en-US"/>
          </a:p>
        </p:txBody>
      </p:sp>
    </p:spTree>
    <p:extLst>
      <p:ext uri="{BB962C8B-B14F-4D97-AF65-F5344CB8AC3E}">
        <p14:creationId xmlns:p14="http://schemas.microsoft.com/office/powerpoint/2010/main" val="18902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321CF3-1F3C-4948-8D03-149B17DCDBC8}"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BA6FF-1F9E-4D8A-BFA2-57500A97ECB9}" type="slidenum">
              <a:rPr lang="en-US" smtClean="0"/>
              <a:t>‹#›</a:t>
            </a:fld>
            <a:endParaRPr lang="en-US"/>
          </a:p>
        </p:txBody>
      </p:sp>
    </p:spTree>
    <p:extLst>
      <p:ext uri="{BB962C8B-B14F-4D97-AF65-F5344CB8AC3E}">
        <p14:creationId xmlns:p14="http://schemas.microsoft.com/office/powerpoint/2010/main" val="215635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321CF3-1F3C-4948-8D03-149B17DCDBC8}"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BA6FF-1F9E-4D8A-BFA2-57500A97ECB9}" type="slidenum">
              <a:rPr lang="en-US" smtClean="0"/>
              <a:t>‹#›</a:t>
            </a:fld>
            <a:endParaRPr lang="en-US"/>
          </a:p>
        </p:txBody>
      </p:sp>
    </p:spTree>
    <p:extLst>
      <p:ext uri="{BB962C8B-B14F-4D97-AF65-F5344CB8AC3E}">
        <p14:creationId xmlns:p14="http://schemas.microsoft.com/office/powerpoint/2010/main" val="30672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4136-3CF5-3C91-44BF-A40EB57FBE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6C2EA-BBB1-4930-E931-C0348B4AED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6B637F-5CE7-EAED-BF9F-A7DF9002B3D7}"/>
              </a:ext>
            </a:extLst>
          </p:cNvPr>
          <p:cNvSpPr>
            <a:spLocks noGrp="1"/>
          </p:cNvSpPr>
          <p:nvPr>
            <p:ph type="dt" sz="half" idx="10"/>
          </p:nvPr>
        </p:nvSpPr>
        <p:spPr/>
        <p:txBody>
          <a:bodyPr/>
          <a:lstStyle/>
          <a:p>
            <a:fld id="{1FD12439-CE62-4084-9FF4-016A01329C3B}" type="datetimeFigureOut">
              <a:rPr lang="en-US" smtClean="0"/>
              <a:t>5/13/2025</a:t>
            </a:fld>
            <a:endParaRPr lang="en-US"/>
          </a:p>
        </p:txBody>
      </p:sp>
      <p:sp>
        <p:nvSpPr>
          <p:cNvPr id="5" name="Footer Placeholder 4">
            <a:extLst>
              <a:ext uri="{FF2B5EF4-FFF2-40B4-BE49-F238E27FC236}">
                <a16:creationId xmlns:a16="http://schemas.microsoft.com/office/drawing/2014/main" id="{65BEED0A-AB2D-598D-CED1-210563A51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8232E-49D5-9293-D351-82AED7C6A725}"/>
              </a:ext>
            </a:extLst>
          </p:cNvPr>
          <p:cNvSpPr>
            <a:spLocks noGrp="1"/>
          </p:cNvSpPr>
          <p:nvPr>
            <p:ph type="sldNum" sz="quarter" idx="12"/>
          </p:nvPr>
        </p:nvSpPr>
        <p:spPr/>
        <p:txBody>
          <a:bodyPr/>
          <a:lstStyle/>
          <a:p>
            <a:fld id="{6AF97D14-BBBA-44A0-BB93-E98AA732795E}" type="slidenum">
              <a:rPr lang="en-US" smtClean="0"/>
              <a:t>‹#›</a:t>
            </a:fld>
            <a:endParaRPr lang="en-US"/>
          </a:p>
        </p:txBody>
      </p:sp>
    </p:spTree>
    <p:extLst>
      <p:ext uri="{BB962C8B-B14F-4D97-AF65-F5344CB8AC3E}">
        <p14:creationId xmlns:p14="http://schemas.microsoft.com/office/powerpoint/2010/main" val="7994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437B-09A9-39E3-692D-29AA73294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7F3FC-E6F5-96E2-A2F5-AE89DBCA82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49511-1EC0-15C7-ED7D-BF9074F1DF6E}"/>
              </a:ext>
            </a:extLst>
          </p:cNvPr>
          <p:cNvSpPr>
            <a:spLocks noGrp="1"/>
          </p:cNvSpPr>
          <p:nvPr>
            <p:ph type="dt" sz="half" idx="10"/>
          </p:nvPr>
        </p:nvSpPr>
        <p:spPr/>
        <p:txBody>
          <a:bodyPr/>
          <a:lstStyle/>
          <a:p>
            <a:fld id="{1FD12439-CE62-4084-9FF4-016A01329C3B}" type="datetimeFigureOut">
              <a:rPr lang="en-US" smtClean="0"/>
              <a:t>5/13/2025</a:t>
            </a:fld>
            <a:endParaRPr lang="en-US"/>
          </a:p>
        </p:txBody>
      </p:sp>
      <p:sp>
        <p:nvSpPr>
          <p:cNvPr id="5" name="Footer Placeholder 4">
            <a:extLst>
              <a:ext uri="{FF2B5EF4-FFF2-40B4-BE49-F238E27FC236}">
                <a16:creationId xmlns:a16="http://schemas.microsoft.com/office/drawing/2014/main" id="{ED2F213E-E91A-4FA5-E647-7AE940B33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60500-92D6-6C9E-497B-693D597042C7}"/>
              </a:ext>
            </a:extLst>
          </p:cNvPr>
          <p:cNvSpPr>
            <a:spLocks noGrp="1"/>
          </p:cNvSpPr>
          <p:nvPr>
            <p:ph type="sldNum" sz="quarter" idx="12"/>
          </p:nvPr>
        </p:nvSpPr>
        <p:spPr/>
        <p:txBody>
          <a:bodyPr/>
          <a:lstStyle/>
          <a:p>
            <a:fld id="{6AF97D14-BBBA-44A0-BB93-E98AA732795E}" type="slidenum">
              <a:rPr lang="en-US" smtClean="0"/>
              <a:t>‹#›</a:t>
            </a:fld>
            <a:endParaRPr lang="en-US"/>
          </a:p>
        </p:txBody>
      </p:sp>
    </p:spTree>
    <p:extLst>
      <p:ext uri="{BB962C8B-B14F-4D97-AF65-F5344CB8AC3E}">
        <p14:creationId xmlns:p14="http://schemas.microsoft.com/office/powerpoint/2010/main" val="228421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8CB1-D194-9D5E-576F-DFC90BE48C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435682-E72F-B5D3-CCA9-3D700D4019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280073-02E7-8653-6F51-CE88C54B2A2C}"/>
              </a:ext>
            </a:extLst>
          </p:cNvPr>
          <p:cNvSpPr>
            <a:spLocks noGrp="1"/>
          </p:cNvSpPr>
          <p:nvPr>
            <p:ph type="dt" sz="half" idx="10"/>
          </p:nvPr>
        </p:nvSpPr>
        <p:spPr/>
        <p:txBody>
          <a:bodyPr/>
          <a:lstStyle/>
          <a:p>
            <a:fld id="{1FD12439-CE62-4084-9FF4-016A01329C3B}" type="datetimeFigureOut">
              <a:rPr lang="en-US" smtClean="0"/>
              <a:t>5/13/2025</a:t>
            </a:fld>
            <a:endParaRPr lang="en-US"/>
          </a:p>
        </p:txBody>
      </p:sp>
      <p:sp>
        <p:nvSpPr>
          <p:cNvPr id="5" name="Footer Placeholder 4">
            <a:extLst>
              <a:ext uri="{FF2B5EF4-FFF2-40B4-BE49-F238E27FC236}">
                <a16:creationId xmlns:a16="http://schemas.microsoft.com/office/drawing/2014/main" id="{C9A740BD-0F63-332C-888A-EEA6C49FC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C3177-6B50-C31F-2193-6E30A7C39770}"/>
              </a:ext>
            </a:extLst>
          </p:cNvPr>
          <p:cNvSpPr>
            <a:spLocks noGrp="1"/>
          </p:cNvSpPr>
          <p:nvPr>
            <p:ph type="sldNum" sz="quarter" idx="12"/>
          </p:nvPr>
        </p:nvSpPr>
        <p:spPr/>
        <p:txBody>
          <a:bodyPr/>
          <a:lstStyle/>
          <a:p>
            <a:fld id="{6AF97D14-BBBA-44A0-BB93-E98AA732795E}" type="slidenum">
              <a:rPr lang="en-US" smtClean="0"/>
              <a:t>‹#›</a:t>
            </a:fld>
            <a:endParaRPr lang="en-US"/>
          </a:p>
        </p:txBody>
      </p:sp>
    </p:spTree>
    <p:extLst>
      <p:ext uri="{BB962C8B-B14F-4D97-AF65-F5344CB8AC3E}">
        <p14:creationId xmlns:p14="http://schemas.microsoft.com/office/powerpoint/2010/main" val="2484651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6129-7B9C-272C-4D70-A0AA7170A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54AB7-7A8D-6DC1-F567-9BDBF5AA11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8F7F99-39D2-3436-2DBE-A1723D1B2F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50F1C0-0709-3F63-22CC-3218FDAD7812}"/>
              </a:ext>
            </a:extLst>
          </p:cNvPr>
          <p:cNvSpPr>
            <a:spLocks noGrp="1"/>
          </p:cNvSpPr>
          <p:nvPr>
            <p:ph type="dt" sz="half" idx="10"/>
          </p:nvPr>
        </p:nvSpPr>
        <p:spPr/>
        <p:txBody>
          <a:bodyPr/>
          <a:lstStyle/>
          <a:p>
            <a:fld id="{1FD12439-CE62-4084-9FF4-016A01329C3B}" type="datetimeFigureOut">
              <a:rPr lang="en-US" smtClean="0"/>
              <a:t>5/13/2025</a:t>
            </a:fld>
            <a:endParaRPr lang="en-US"/>
          </a:p>
        </p:txBody>
      </p:sp>
      <p:sp>
        <p:nvSpPr>
          <p:cNvPr id="6" name="Footer Placeholder 5">
            <a:extLst>
              <a:ext uri="{FF2B5EF4-FFF2-40B4-BE49-F238E27FC236}">
                <a16:creationId xmlns:a16="http://schemas.microsoft.com/office/drawing/2014/main" id="{A0B055C7-2BF0-ADCC-3667-36EDD43E4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605CB-7637-8B92-8898-036DE9E26652}"/>
              </a:ext>
            </a:extLst>
          </p:cNvPr>
          <p:cNvSpPr>
            <a:spLocks noGrp="1"/>
          </p:cNvSpPr>
          <p:nvPr>
            <p:ph type="sldNum" sz="quarter" idx="12"/>
          </p:nvPr>
        </p:nvSpPr>
        <p:spPr/>
        <p:txBody>
          <a:bodyPr/>
          <a:lstStyle/>
          <a:p>
            <a:fld id="{6AF97D14-BBBA-44A0-BB93-E98AA732795E}" type="slidenum">
              <a:rPr lang="en-US" smtClean="0"/>
              <a:t>‹#›</a:t>
            </a:fld>
            <a:endParaRPr lang="en-US"/>
          </a:p>
        </p:txBody>
      </p:sp>
    </p:spTree>
    <p:extLst>
      <p:ext uri="{BB962C8B-B14F-4D97-AF65-F5344CB8AC3E}">
        <p14:creationId xmlns:p14="http://schemas.microsoft.com/office/powerpoint/2010/main" val="376586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19991-A795-A4ED-9FBF-8A4CD55E3C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B4E363-1293-AC9E-D3AC-E0A382B3A6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F1EDDF-4FA0-A703-4A17-6C299DCDA2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DB33F6-62BD-AA9D-0A06-053DE70E0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FBF289-610E-650A-88F3-20307B9447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672C80-2F1A-941B-90AD-28EBB097C93F}"/>
              </a:ext>
            </a:extLst>
          </p:cNvPr>
          <p:cNvSpPr>
            <a:spLocks noGrp="1"/>
          </p:cNvSpPr>
          <p:nvPr>
            <p:ph type="dt" sz="half" idx="10"/>
          </p:nvPr>
        </p:nvSpPr>
        <p:spPr/>
        <p:txBody>
          <a:bodyPr/>
          <a:lstStyle/>
          <a:p>
            <a:fld id="{1FD12439-CE62-4084-9FF4-016A01329C3B}" type="datetimeFigureOut">
              <a:rPr lang="en-US" smtClean="0"/>
              <a:t>5/13/2025</a:t>
            </a:fld>
            <a:endParaRPr lang="en-US"/>
          </a:p>
        </p:txBody>
      </p:sp>
      <p:sp>
        <p:nvSpPr>
          <p:cNvPr id="8" name="Footer Placeholder 7">
            <a:extLst>
              <a:ext uri="{FF2B5EF4-FFF2-40B4-BE49-F238E27FC236}">
                <a16:creationId xmlns:a16="http://schemas.microsoft.com/office/drawing/2014/main" id="{0BC2A919-E1E3-5BAE-7CE4-CA2F2D332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F83B1E-A7ED-7F3B-99A1-C72EC31F3594}"/>
              </a:ext>
            </a:extLst>
          </p:cNvPr>
          <p:cNvSpPr>
            <a:spLocks noGrp="1"/>
          </p:cNvSpPr>
          <p:nvPr>
            <p:ph type="sldNum" sz="quarter" idx="12"/>
          </p:nvPr>
        </p:nvSpPr>
        <p:spPr/>
        <p:txBody>
          <a:bodyPr/>
          <a:lstStyle/>
          <a:p>
            <a:fld id="{6AF97D14-BBBA-44A0-BB93-E98AA732795E}" type="slidenum">
              <a:rPr lang="en-US" smtClean="0"/>
              <a:t>‹#›</a:t>
            </a:fld>
            <a:endParaRPr lang="en-US"/>
          </a:p>
        </p:txBody>
      </p:sp>
    </p:spTree>
    <p:extLst>
      <p:ext uri="{BB962C8B-B14F-4D97-AF65-F5344CB8AC3E}">
        <p14:creationId xmlns:p14="http://schemas.microsoft.com/office/powerpoint/2010/main" val="484696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1EA6-6150-C851-F26B-22D1BBE79F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D10535-E61B-141F-FF2B-566E18D0E2CD}"/>
              </a:ext>
            </a:extLst>
          </p:cNvPr>
          <p:cNvSpPr>
            <a:spLocks noGrp="1"/>
          </p:cNvSpPr>
          <p:nvPr>
            <p:ph type="dt" sz="half" idx="10"/>
          </p:nvPr>
        </p:nvSpPr>
        <p:spPr/>
        <p:txBody>
          <a:bodyPr/>
          <a:lstStyle/>
          <a:p>
            <a:fld id="{1FD12439-CE62-4084-9FF4-016A01329C3B}" type="datetimeFigureOut">
              <a:rPr lang="en-US" smtClean="0"/>
              <a:t>5/13/2025</a:t>
            </a:fld>
            <a:endParaRPr lang="en-US"/>
          </a:p>
        </p:txBody>
      </p:sp>
      <p:sp>
        <p:nvSpPr>
          <p:cNvPr id="4" name="Footer Placeholder 3">
            <a:extLst>
              <a:ext uri="{FF2B5EF4-FFF2-40B4-BE49-F238E27FC236}">
                <a16:creationId xmlns:a16="http://schemas.microsoft.com/office/drawing/2014/main" id="{6CC612DD-2CD3-A9A4-7B63-D70A756924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16F04B-9E2A-9D91-BCD9-E7802E85292F}"/>
              </a:ext>
            </a:extLst>
          </p:cNvPr>
          <p:cNvSpPr>
            <a:spLocks noGrp="1"/>
          </p:cNvSpPr>
          <p:nvPr>
            <p:ph type="sldNum" sz="quarter" idx="12"/>
          </p:nvPr>
        </p:nvSpPr>
        <p:spPr/>
        <p:txBody>
          <a:bodyPr/>
          <a:lstStyle/>
          <a:p>
            <a:fld id="{6AF97D14-BBBA-44A0-BB93-E98AA732795E}" type="slidenum">
              <a:rPr lang="en-US" smtClean="0"/>
              <a:t>‹#›</a:t>
            </a:fld>
            <a:endParaRPr lang="en-US"/>
          </a:p>
        </p:txBody>
      </p:sp>
    </p:spTree>
    <p:extLst>
      <p:ext uri="{BB962C8B-B14F-4D97-AF65-F5344CB8AC3E}">
        <p14:creationId xmlns:p14="http://schemas.microsoft.com/office/powerpoint/2010/main" val="1565428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76B37-4511-76C0-1D4C-E9E16D44D984}"/>
              </a:ext>
            </a:extLst>
          </p:cNvPr>
          <p:cNvSpPr>
            <a:spLocks noGrp="1"/>
          </p:cNvSpPr>
          <p:nvPr>
            <p:ph type="dt" sz="half" idx="10"/>
          </p:nvPr>
        </p:nvSpPr>
        <p:spPr/>
        <p:txBody>
          <a:bodyPr/>
          <a:lstStyle/>
          <a:p>
            <a:fld id="{1FD12439-CE62-4084-9FF4-016A01329C3B}" type="datetimeFigureOut">
              <a:rPr lang="en-US" smtClean="0"/>
              <a:t>5/13/2025</a:t>
            </a:fld>
            <a:endParaRPr lang="en-US"/>
          </a:p>
        </p:txBody>
      </p:sp>
      <p:sp>
        <p:nvSpPr>
          <p:cNvPr id="3" name="Footer Placeholder 2">
            <a:extLst>
              <a:ext uri="{FF2B5EF4-FFF2-40B4-BE49-F238E27FC236}">
                <a16:creationId xmlns:a16="http://schemas.microsoft.com/office/drawing/2014/main" id="{607ACDC4-63AC-FF61-1B23-91DF0CB08C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18A436-D8C4-BD26-4D7B-0BE023025736}"/>
              </a:ext>
            </a:extLst>
          </p:cNvPr>
          <p:cNvSpPr>
            <a:spLocks noGrp="1"/>
          </p:cNvSpPr>
          <p:nvPr>
            <p:ph type="sldNum" sz="quarter" idx="12"/>
          </p:nvPr>
        </p:nvSpPr>
        <p:spPr/>
        <p:txBody>
          <a:bodyPr/>
          <a:lstStyle/>
          <a:p>
            <a:fld id="{6AF97D14-BBBA-44A0-BB93-E98AA732795E}" type="slidenum">
              <a:rPr lang="en-US" smtClean="0"/>
              <a:t>‹#›</a:t>
            </a:fld>
            <a:endParaRPr lang="en-US"/>
          </a:p>
        </p:txBody>
      </p:sp>
    </p:spTree>
    <p:extLst>
      <p:ext uri="{BB962C8B-B14F-4D97-AF65-F5344CB8AC3E}">
        <p14:creationId xmlns:p14="http://schemas.microsoft.com/office/powerpoint/2010/main" val="3633526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A7755-EB76-04AB-73E7-4F0A7DBE5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87ABA0-6758-414C-DAA3-C48E2B626D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BA34B-391E-9128-55D7-00490B564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0D2DE-184E-04D4-9E0F-D253FC99C29D}"/>
              </a:ext>
            </a:extLst>
          </p:cNvPr>
          <p:cNvSpPr>
            <a:spLocks noGrp="1"/>
          </p:cNvSpPr>
          <p:nvPr>
            <p:ph type="dt" sz="half" idx="10"/>
          </p:nvPr>
        </p:nvSpPr>
        <p:spPr/>
        <p:txBody>
          <a:bodyPr/>
          <a:lstStyle/>
          <a:p>
            <a:fld id="{1FD12439-CE62-4084-9FF4-016A01329C3B}" type="datetimeFigureOut">
              <a:rPr lang="en-US" smtClean="0"/>
              <a:t>5/13/2025</a:t>
            </a:fld>
            <a:endParaRPr lang="en-US"/>
          </a:p>
        </p:txBody>
      </p:sp>
      <p:sp>
        <p:nvSpPr>
          <p:cNvPr id="6" name="Footer Placeholder 5">
            <a:extLst>
              <a:ext uri="{FF2B5EF4-FFF2-40B4-BE49-F238E27FC236}">
                <a16:creationId xmlns:a16="http://schemas.microsoft.com/office/drawing/2014/main" id="{61680AEF-2D9E-950B-56F3-EA1C680CB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458213-02A5-E650-D389-01AF2A504B12}"/>
              </a:ext>
            </a:extLst>
          </p:cNvPr>
          <p:cNvSpPr>
            <a:spLocks noGrp="1"/>
          </p:cNvSpPr>
          <p:nvPr>
            <p:ph type="sldNum" sz="quarter" idx="12"/>
          </p:nvPr>
        </p:nvSpPr>
        <p:spPr/>
        <p:txBody>
          <a:bodyPr/>
          <a:lstStyle/>
          <a:p>
            <a:fld id="{6AF97D14-BBBA-44A0-BB93-E98AA732795E}" type="slidenum">
              <a:rPr lang="en-US" smtClean="0"/>
              <a:t>‹#›</a:t>
            </a:fld>
            <a:endParaRPr lang="en-US"/>
          </a:p>
        </p:txBody>
      </p:sp>
    </p:spTree>
    <p:extLst>
      <p:ext uri="{BB962C8B-B14F-4D97-AF65-F5344CB8AC3E}">
        <p14:creationId xmlns:p14="http://schemas.microsoft.com/office/powerpoint/2010/main" val="15790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321CF3-1F3C-4948-8D03-149B17DCDBC8}"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BA6FF-1F9E-4D8A-BFA2-57500A97ECB9}" type="slidenum">
              <a:rPr lang="en-US" smtClean="0"/>
              <a:t>‹#›</a:t>
            </a:fld>
            <a:endParaRPr lang="en-US"/>
          </a:p>
        </p:txBody>
      </p:sp>
    </p:spTree>
    <p:extLst>
      <p:ext uri="{BB962C8B-B14F-4D97-AF65-F5344CB8AC3E}">
        <p14:creationId xmlns:p14="http://schemas.microsoft.com/office/powerpoint/2010/main" val="4027184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2FD1-71A4-2BD9-3A15-E602F0CE5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17E6F3-EACA-398A-D1BD-3C04A1F9E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68828B-61EF-349C-42AE-60BACD8C5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57938C-CD5D-205F-4205-16F01502FA7E}"/>
              </a:ext>
            </a:extLst>
          </p:cNvPr>
          <p:cNvSpPr>
            <a:spLocks noGrp="1"/>
          </p:cNvSpPr>
          <p:nvPr>
            <p:ph type="dt" sz="half" idx="10"/>
          </p:nvPr>
        </p:nvSpPr>
        <p:spPr/>
        <p:txBody>
          <a:bodyPr/>
          <a:lstStyle/>
          <a:p>
            <a:fld id="{1FD12439-CE62-4084-9FF4-016A01329C3B}" type="datetimeFigureOut">
              <a:rPr lang="en-US" smtClean="0"/>
              <a:t>5/13/2025</a:t>
            </a:fld>
            <a:endParaRPr lang="en-US"/>
          </a:p>
        </p:txBody>
      </p:sp>
      <p:sp>
        <p:nvSpPr>
          <p:cNvPr id="6" name="Footer Placeholder 5">
            <a:extLst>
              <a:ext uri="{FF2B5EF4-FFF2-40B4-BE49-F238E27FC236}">
                <a16:creationId xmlns:a16="http://schemas.microsoft.com/office/drawing/2014/main" id="{A39ADDDE-F52F-F5B9-2BA5-34BFC2D936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2E488-EE28-75E9-E665-E20A6066E456}"/>
              </a:ext>
            </a:extLst>
          </p:cNvPr>
          <p:cNvSpPr>
            <a:spLocks noGrp="1"/>
          </p:cNvSpPr>
          <p:nvPr>
            <p:ph type="sldNum" sz="quarter" idx="12"/>
          </p:nvPr>
        </p:nvSpPr>
        <p:spPr/>
        <p:txBody>
          <a:bodyPr/>
          <a:lstStyle/>
          <a:p>
            <a:fld id="{6AF97D14-BBBA-44A0-BB93-E98AA732795E}" type="slidenum">
              <a:rPr lang="en-US" smtClean="0"/>
              <a:t>‹#›</a:t>
            </a:fld>
            <a:endParaRPr lang="en-US"/>
          </a:p>
        </p:txBody>
      </p:sp>
    </p:spTree>
    <p:extLst>
      <p:ext uri="{BB962C8B-B14F-4D97-AF65-F5344CB8AC3E}">
        <p14:creationId xmlns:p14="http://schemas.microsoft.com/office/powerpoint/2010/main" val="331975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2669-0ECB-3D7C-9864-3A119125BB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2C75D6-29CF-311C-3925-38DBF0554C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3B53E-8339-F3A6-5E94-C8C69EBCCAC9}"/>
              </a:ext>
            </a:extLst>
          </p:cNvPr>
          <p:cNvSpPr>
            <a:spLocks noGrp="1"/>
          </p:cNvSpPr>
          <p:nvPr>
            <p:ph type="dt" sz="half" idx="10"/>
          </p:nvPr>
        </p:nvSpPr>
        <p:spPr/>
        <p:txBody>
          <a:bodyPr/>
          <a:lstStyle/>
          <a:p>
            <a:fld id="{1FD12439-CE62-4084-9FF4-016A01329C3B}" type="datetimeFigureOut">
              <a:rPr lang="en-US" smtClean="0"/>
              <a:t>5/13/2025</a:t>
            </a:fld>
            <a:endParaRPr lang="en-US"/>
          </a:p>
        </p:txBody>
      </p:sp>
      <p:sp>
        <p:nvSpPr>
          <p:cNvPr id="5" name="Footer Placeholder 4">
            <a:extLst>
              <a:ext uri="{FF2B5EF4-FFF2-40B4-BE49-F238E27FC236}">
                <a16:creationId xmlns:a16="http://schemas.microsoft.com/office/drawing/2014/main" id="{C831607D-EC03-17C2-A60B-F547EA3D8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A1C0A-FA89-2354-8828-E188E5C393BE}"/>
              </a:ext>
            </a:extLst>
          </p:cNvPr>
          <p:cNvSpPr>
            <a:spLocks noGrp="1"/>
          </p:cNvSpPr>
          <p:nvPr>
            <p:ph type="sldNum" sz="quarter" idx="12"/>
          </p:nvPr>
        </p:nvSpPr>
        <p:spPr/>
        <p:txBody>
          <a:bodyPr/>
          <a:lstStyle/>
          <a:p>
            <a:fld id="{6AF97D14-BBBA-44A0-BB93-E98AA732795E}" type="slidenum">
              <a:rPr lang="en-US" smtClean="0"/>
              <a:t>‹#›</a:t>
            </a:fld>
            <a:endParaRPr lang="en-US"/>
          </a:p>
        </p:txBody>
      </p:sp>
    </p:spTree>
    <p:extLst>
      <p:ext uri="{BB962C8B-B14F-4D97-AF65-F5344CB8AC3E}">
        <p14:creationId xmlns:p14="http://schemas.microsoft.com/office/powerpoint/2010/main" val="1275460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E8A65A-6E2D-6510-1948-D1EC3107E4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1A6332-DA50-CF94-4CC7-8E90E2947C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4B552-ECBC-21C5-4C72-B1ADA2200903}"/>
              </a:ext>
            </a:extLst>
          </p:cNvPr>
          <p:cNvSpPr>
            <a:spLocks noGrp="1"/>
          </p:cNvSpPr>
          <p:nvPr>
            <p:ph type="dt" sz="half" idx="10"/>
          </p:nvPr>
        </p:nvSpPr>
        <p:spPr/>
        <p:txBody>
          <a:bodyPr/>
          <a:lstStyle/>
          <a:p>
            <a:fld id="{1FD12439-CE62-4084-9FF4-016A01329C3B}" type="datetimeFigureOut">
              <a:rPr lang="en-US" smtClean="0"/>
              <a:t>5/13/2025</a:t>
            </a:fld>
            <a:endParaRPr lang="en-US"/>
          </a:p>
        </p:txBody>
      </p:sp>
      <p:sp>
        <p:nvSpPr>
          <p:cNvPr id="5" name="Footer Placeholder 4">
            <a:extLst>
              <a:ext uri="{FF2B5EF4-FFF2-40B4-BE49-F238E27FC236}">
                <a16:creationId xmlns:a16="http://schemas.microsoft.com/office/drawing/2014/main" id="{926732E3-2B5D-E34D-B97E-716E4E10D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2BEFB2-163D-6D94-264A-C2257215EB0F}"/>
              </a:ext>
            </a:extLst>
          </p:cNvPr>
          <p:cNvSpPr>
            <a:spLocks noGrp="1"/>
          </p:cNvSpPr>
          <p:nvPr>
            <p:ph type="sldNum" sz="quarter" idx="12"/>
          </p:nvPr>
        </p:nvSpPr>
        <p:spPr/>
        <p:txBody>
          <a:bodyPr/>
          <a:lstStyle/>
          <a:p>
            <a:fld id="{6AF97D14-BBBA-44A0-BB93-E98AA732795E}" type="slidenum">
              <a:rPr lang="en-US" smtClean="0"/>
              <a:t>‹#›</a:t>
            </a:fld>
            <a:endParaRPr lang="en-US"/>
          </a:p>
        </p:txBody>
      </p:sp>
    </p:spTree>
    <p:extLst>
      <p:ext uri="{BB962C8B-B14F-4D97-AF65-F5344CB8AC3E}">
        <p14:creationId xmlns:p14="http://schemas.microsoft.com/office/powerpoint/2010/main" val="275989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321CF3-1F3C-4948-8D03-149B17DCDBC8}"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BA6FF-1F9E-4D8A-BFA2-57500A97ECB9}" type="slidenum">
              <a:rPr lang="en-US" smtClean="0"/>
              <a:t>‹#›</a:t>
            </a:fld>
            <a:endParaRPr lang="en-US"/>
          </a:p>
        </p:txBody>
      </p:sp>
    </p:spTree>
    <p:extLst>
      <p:ext uri="{BB962C8B-B14F-4D97-AF65-F5344CB8AC3E}">
        <p14:creationId xmlns:p14="http://schemas.microsoft.com/office/powerpoint/2010/main" val="367681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321CF3-1F3C-4948-8D03-149B17DCDBC8}"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BA6FF-1F9E-4D8A-BFA2-57500A97ECB9}" type="slidenum">
              <a:rPr lang="en-US" smtClean="0"/>
              <a:t>‹#›</a:t>
            </a:fld>
            <a:endParaRPr lang="en-US"/>
          </a:p>
        </p:txBody>
      </p:sp>
    </p:spTree>
    <p:extLst>
      <p:ext uri="{BB962C8B-B14F-4D97-AF65-F5344CB8AC3E}">
        <p14:creationId xmlns:p14="http://schemas.microsoft.com/office/powerpoint/2010/main" val="87580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321CF3-1F3C-4948-8D03-149B17DCDBC8}"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BA6FF-1F9E-4D8A-BFA2-57500A97ECB9}" type="slidenum">
              <a:rPr lang="en-US" smtClean="0"/>
              <a:t>‹#›</a:t>
            </a:fld>
            <a:endParaRPr lang="en-US"/>
          </a:p>
        </p:txBody>
      </p:sp>
    </p:spTree>
    <p:extLst>
      <p:ext uri="{BB962C8B-B14F-4D97-AF65-F5344CB8AC3E}">
        <p14:creationId xmlns:p14="http://schemas.microsoft.com/office/powerpoint/2010/main" val="143389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321CF3-1F3C-4948-8D03-149B17DCDBC8}"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BA6FF-1F9E-4D8A-BFA2-57500A97ECB9}" type="slidenum">
              <a:rPr lang="en-US" smtClean="0"/>
              <a:t>‹#›</a:t>
            </a:fld>
            <a:endParaRPr lang="en-US"/>
          </a:p>
        </p:txBody>
      </p:sp>
    </p:spTree>
    <p:extLst>
      <p:ext uri="{BB962C8B-B14F-4D97-AF65-F5344CB8AC3E}">
        <p14:creationId xmlns:p14="http://schemas.microsoft.com/office/powerpoint/2010/main" val="1666796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21CF3-1F3C-4948-8D03-149B17DCDBC8}"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BA6FF-1F9E-4D8A-BFA2-57500A97ECB9}" type="slidenum">
              <a:rPr lang="en-US" smtClean="0"/>
              <a:t>‹#›</a:t>
            </a:fld>
            <a:endParaRPr lang="en-US"/>
          </a:p>
        </p:txBody>
      </p:sp>
    </p:spTree>
    <p:extLst>
      <p:ext uri="{BB962C8B-B14F-4D97-AF65-F5344CB8AC3E}">
        <p14:creationId xmlns:p14="http://schemas.microsoft.com/office/powerpoint/2010/main" val="29003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321CF3-1F3C-4948-8D03-149B17DCDBC8}"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BA6FF-1F9E-4D8A-BFA2-57500A97ECB9}" type="slidenum">
              <a:rPr lang="en-US" smtClean="0"/>
              <a:t>‹#›</a:t>
            </a:fld>
            <a:endParaRPr lang="en-US"/>
          </a:p>
        </p:txBody>
      </p:sp>
    </p:spTree>
    <p:extLst>
      <p:ext uri="{BB962C8B-B14F-4D97-AF65-F5344CB8AC3E}">
        <p14:creationId xmlns:p14="http://schemas.microsoft.com/office/powerpoint/2010/main" val="337471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321CF3-1F3C-4948-8D03-149B17DCDBC8}"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BA6FF-1F9E-4D8A-BFA2-57500A97ECB9}" type="slidenum">
              <a:rPr lang="en-US" smtClean="0"/>
              <a:t>‹#›</a:t>
            </a:fld>
            <a:endParaRPr lang="en-US"/>
          </a:p>
        </p:txBody>
      </p:sp>
    </p:spTree>
    <p:extLst>
      <p:ext uri="{BB962C8B-B14F-4D97-AF65-F5344CB8AC3E}">
        <p14:creationId xmlns:p14="http://schemas.microsoft.com/office/powerpoint/2010/main" val="67751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21CF3-1F3C-4948-8D03-149B17DCDBC8}" type="datetimeFigureOut">
              <a:rPr lang="en-US" smtClean="0"/>
              <a:t>5/13/2025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BA6FF-1F9E-4D8A-BFA2-57500A97ECB9}" type="slidenum">
              <a:rPr lang="en-US" smtClean="0"/>
              <a:t>‹#›</a:t>
            </a:fld>
            <a:endParaRPr lang="en-US"/>
          </a:p>
        </p:txBody>
      </p:sp>
    </p:spTree>
    <p:extLst>
      <p:ext uri="{BB962C8B-B14F-4D97-AF65-F5344CB8AC3E}">
        <p14:creationId xmlns:p14="http://schemas.microsoft.com/office/powerpoint/2010/main" val="1400000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2A10CA-AAA8-262B-F227-95C60E4FF6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948F0F-1803-504D-4701-6FFD23F35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FC6BF-2B37-9AF3-3EC8-36CFEB80F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D12439-CE62-4084-9FF4-016A01329C3B}" type="datetimeFigureOut">
              <a:rPr lang="en-US" smtClean="0"/>
              <a:t>5/13/2025</a:t>
            </a:fld>
            <a:endParaRPr lang="en-US"/>
          </a:p>
        </p:txBody>
      </p:sp>
      <p:sp>
        <p:nvSpPr>
          <p:cNvPr id="5" name="Footer Placeholder 4">
            <a:extLst>
              <a:ext uri="{FF2B5EF4-FFF2-40B4-BE49-F238E27FC236}">
                <a16:creationId xmlns:a16="http://schemas.microsoft.com/office/drawing/2014/main" id="{2038D1BC-418B-B9FC-AADC-BBC93A8454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E598E3-2F49-D646-4223-0B8110AB1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F97D14-BBBA-44A0-BB93-E98AA732795E}" type="slidenum">
              <a:rPr lang="en-US" smtClean="0"/>
              <a:t>‹#›</a:t>
            </a:fld>
            <a:endParaRPr lang="en-US"/>
          </a:p>
        </p:txBody>
      </p:sp>
    </p:spTree>
    <p:extLst>
      <p:ext uri="{BB962C8B-B14F-4D97-AF65-F5344CB8AC3E}">
        <p14:creationId xmlns:p14="http://schemas.microsoft.com/office/powerpoint/2010/main" val="824435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Acu87DTreTw?feature=oembed" TargetMode="External"/><Relationship Id="rId6" Type="http://schemas.openxmlformats.org/officeDocument/2006/relationships/image" Target="../media/image2.png"/><Relationship Id="rId5" Type="http://schemas.openxmlformats.org/officeDocument/2006/relationships/image" Target="../media/image21.jpe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2.pn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5CEAD-35DA-07B1-14CB-73604340E363}"/>
              </a:ext>
            </a:extLst>
          </p:cNvPr>
          <p:cNvSpPr>
            <a:spLocks noGrp="1"/>
          </p:cNvSpPr>
          <p:nvPr>
            <p:ph type="ctrTitle"/>
          </p:nvPr>
        </p:nvSpPr>
        <p:spPr>
          <a:xfrm>
            <a:off x="871292" y="1915837"/>
            <a:ext cx="10363200" cy="1239987"/>
          </a:xfrm>
        </p:spPr>
        <p:txBody>
          <a:bodyPr>
            <a:noAutofit/>
          </a:bodyPr>
          <a:lstStyle/>
          <a:p>
            <a:r>
              <a:rPr lang="en-US" sz="5400" kern="0">
                <a:effectLst/>
                <a:latin typeface="Aptos Display" panose="020B0004020202020204" pitchFamily="34" charset="0"/>
                <a:ea typeface="Times New Roman" panose="02020603050405020304" pitchFamily="18" charset="0"/>
              </a:rPr>
              <a:t>Crafting Connections: </a:t>
            </a:r>
            <a:br>
              <a:rPr lang="en-US" sz="5400" kern="0">
                <a:effectLst/>
                <a:latin typeface="Aptos Display" panose="020B0004020202020204" pitchFamily="34" charset="0"/>
                <a:ea typeface="Times New Roman" panose="02020603050405020304" pitchFamily="18" charset="0"/>
              </a:rPr>
            </a:br>
            <a:r>
              <a:rPr lang="en-US" sz="3600" kern="0">
                <a:effectLst/>
                <a:latin typeface="Aptos Display" panose="020B0004020202020204" pitchFamily="34" charset="0"/>
                <a:ea typeface="Times New Roman" panose="02020603050405020304" pitchFamily="18" charset="0"/>
              </a:rPr>
              <a:t>Mastering the Art of Networking for Job Development Success in the Digital Age</a:t>
            </a:r>
            <a:endParaRPr lang="en-US" sz="3600">
              <a:latin typeface="Aptos Display" panose="020B0004020202020204" pitchFamily="34" charset="0"/>
            </a:endParaRPr>
          </a:p>
        </p:txBody>
      </p:sp>
      <p:sp>
        <p:nvSpPr>
          <p:cNvPr id="4" name="Subtitle 3">
            <a:extLst>
              <a:ext uri="{FF2B5EF4-FFF2-40B4-BE49-F238E27FC236}">
                <a16:creationId xmlns:a16="http://schemas.microsoft.com/office/drawing/2014/main" id="{4DDD4639-B516-CDE7-EB7C-CA2589C37ECB}"/>
              </a:ext>
            </a:extLst>
          </p:cNvPr>
          <p:cNvSpPr>
            <a:spLocks noGrp="1"/>
          </p:cNvSpPr>
          <p:nvPr>
            <p:ph type="subTitle" idx="1"/>
          </p:nvPr>
        </p:nvSpPr>
        <p:spPr>
          <a:xfrm>
            <a:off x="1785692" y="4412334"/>
            <a:ext cx="8534400" cy="1150521"/>
          </a:xfrm>
        </p:spPr>
        <p:txBody>
          <a:bodyPr/>
          <a:lstStyle/>
          <a:p>
            <a:r>
              <a:rPr lang="en-US"/>
              <a:t>Presented by: </a:t>
            </a:r>
          </a:p>
        </p:txBody>
      </p:sp>
      <p:pic>
        <p:nvPicPr>
          <p:cNvPr id="9" name="Picture 8" descr="Riverside Community Care logo.">
            <a:extLst>
              <a:ext uri="{FF2B5EF4-FFF2-40B4-BE49-F238E27FC236}">
                <a16:creationId xmlns:a16="http://schemas.microsoft.com/office/drawing/2014/main" id="{A515F06C-9C20-674F-BDB0-14120809C24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2955" y="5114627"/>
            <a:ext cx="4378498" cy="993002"/>
          </a:xfrm>
          <a:prstGeom prst="rect">
            <a:avLst/>
          </a:prstGeom>
        </p:spPr>
      </p:pic>
      <p:sp>
        <p:nvSpPr>
          <p:cNvPr id="7" name="TextBox 6">
            <a:extLst>
              <a:ext uri="{C183D7F6-B498-43B3-948B-1728B52AA6E4}">
                <adec:decorative xmlns:adec="http://schemas.microsoft.com/office/drawing/2017/decorative" val="1"/>
              </a:ext>
            </a:extLst>
          </p:cNvPr>
          <p:cNvSpPr txBox="1"/>
          <p:nvPr/>
        </p:nvSpPr>
        <p:spPr>
          <a:xfrm>
            <a:off x="1676400" y="5734189"/>
            <a:ext cx="2362200" cy="369332"/>
          </a:xfrm>
          <a:prstGeom prst="rect">
            <a:avLst/>
          </a:prstGeom>
          <a:noFill/>
        </p:spPr>
        <p:txBody>
          <a:bodyPr wrap="square" rtlCol="0">
            <a:spAutoFit/>
          </a:bodyPr>
          <a:lstStyle/>
          <a:p>
            <a:r>
              <a:rPr lang="en-US" dirty="0">
                <a:solidFill>
                  <a:srgbClr val="002F5F"/>
                </a:solidFill>
              </a:rPr>
              <a:t>Optional Wave</a:t>
            </a:r>
          </a:p>
        </p:txBody>
      </p:sp>
      <p:pic>
        <p:nvPicPr>
          <p:cNvPr id="3" name="Picture 2">
            <a:extLst>
              <a:ext uri="{FF2B5EF4-FFF2-40B4-BE49-F238E27FC236}">
                <a16:creationId xmlns:a16="http://schemas.microsoft.com/office/drawing/2014/main" id="{4F1FF684-780C-9615-AD04-CBB9B932A7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44393" y="5041446"/>
            <a:ext cx="4392387" cy="1140279"/>
          </a:xfrm>
          <a:prstGeom prst="rect">
            <a:avLst/>
          </a:prstGeom>
        </p:spPr>
      </p:pic>
    </p:spTree>
    <p:extLst>
      <p:ext uri="{BB962C8B-B14F-4D97-AF65-F5344CB8AC3E}">
        <p14:creationId xmlns:p14="http://schemas.microsoft.com/office/powerpoint/2010/main" val="2717173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itle 7">
            <a:extLst>
              <a:ext uri="{FF2B5EF4-FFF2-40B4-BE49-F238E27FC236}">
                <a16:creationId xmlns:a16="http://schemas.microsoft.com/office/drawing/2014/main" id="{2780C4CC-49CC-7442-8F2D-BB05DB48401C}"/>
              </a:ext>
            </a:extLst>
          </p:cNvPr>
          <p:cNvSpPr txBox="1">
            <a:spLocks noGrp="1"/>
          </p:cNvSpPr>
          <p:nvPr>
            <p:ph type="title" idx="4294967295"/>
          </p:nvPr>
        </p:nvSpPr>
        <p:spPr>
          <a:xfrm>
            <a:off x="4159341" y="681039"/>
            <a:ext cx="50673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Rupali</a:t>
            </a:r>
            <a:r>
              <a:rPr kumimoji="0" lang="en-US" sz="3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Potnis</a:t>
            </a:r>
          </a:p>
        </p:txBody>
      </p:sp>
      <p:pic>
        <p:nvPicPr>
          <p:cNvPr id="7" name="Content Placeholder 6">
            <a:extLst>
              <a:ext uri="{FF2B5EF4-FFF2-40B4-BE49-F238E27FC236}">
                <a16:creationId xmlns:a16="http://schemas.microsoft.com/office/drawing/2014/main" id="{56D88D2C-F7A5-CEF7-D44E-C1EE89F65891}"/>
              </a:ext>
              <a:ext uri="{C183D7F6-B498-43B3-948B-1728B52AA6E4}">
                <adec:decorative xmlns:adec="http://schemas.microsoft.com/office/drawing/2017/decorative" val="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25079" y="1825623"/>
            <a:ext cx="2892193" cy="3343274"/>
          </a:xfrm>
          <a:prstGeom prst="rect">
            <a:avLst/>
          </a:prstGeom>
        </p:spPr>
      </p:pic>
      <p:sp>
        <p:nvSpPr>
          <p:cNvPr id="3" name="Content Placeholder 2">
            <a:extLst>
              <a:ext uri="{FF2B5EF4-FFF2-40B4-BE49-F238E27FC236}">
                <a16:creationId xmlns:a16="http://schemas.microsoft.com/office/drawing/2014/main" id="{C7164D8C-0394-9E82-BC90-391D8A2949A8}"/>
              </a:ext>
            </a:extLst>
          </p:cNvPr>
          <p:cNvSpPr>
            <a:spLocks noGrp="1"/>
          </p:cNvSpPr>
          <p:nvPr>
            <p:ph sz="half" idx="2"/>
          </p:nvPr>
        </p:nvSpPr>
        <p:spPr>
          <a:xfrm>
            <a:off x="4155077" y="1740048"/>
            <a:ext cx="7307580" cy="4351338"/>
          </a:xfrm>
        </p:spPr>
        <p:txBody>
          <a:bodyPr>
            <a:normAutofit/>
          </a:bodyPr>
          <a:lstStyle/>
          <a:p>
            <a:pPr marL="0" marR="0" indent="0" algn="just">
              <a:spcBef>
                <a:spcPts val="0"/>
              </a:spcBef>
              <a:spcAft>
                <a:spcPts val="0"/>
              </a:spcAft>
              <a:buNone/>
            </a:pPr>
            <a:r>
              <a:rPr lang="en-US" sz="2400">
                <a:solidFill>
                  <a:srgbClr val="002060"/>
                </a:solidFill>
              </a:rPr>
              <a:t>Rupali Potnis is the Senior Project Coordinator at the Central Mass Employment Collaborative, with over 11 years of experience supporting individuals through employment services. She has a background in Human Resources and is passionate about wellness, yoga, and cooking.</a:t>
            </a:r>
          </a:p>
        </p:txBody>
      </p:sp>
      <p:sp>
        <p:nvSpPr>
          <p:cNvPr id="2" name="Rectangle 1">
            <a:extLst>
              <a:ext uri="{FF2B5EF4-FFF2-40B4-BE49-F238E27FC236}">
                <a16:creationId xmlns:a16="http://schemas.microsoft.com/office/drawing/2014/main" id="{ED172C5A-6AE6-E11F-97B6-C8E907BD44FA}"/>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green text">
            <a:extLst>
              <a:ext uri="{FF2B5EF4-FFF2-40B4-BE49-F238E27FC236}">
                <a16:creationId xmlns:a16="http://schemas.microsoft.com/office/drawing/2014/main" id="{8CCA309B-F24A-6C90-ED8A-0BA28E218C43}"/>
              </a:ext>
            </a:extLst>
          </p:cNvPr>
          <p:cNvPicPr>
            <a:picLocks noChangeAspect="1"/>
          </p:cNvPicPr>
          <p:nvPr/>
        </p:nvPicPr>
        <p:blipFill>
          <a:blip r:embed="rId3"/>
          <a:stretch>
            <a:fillRect/>
          </a:stretch>
        </p:blipFill>
        <p:spPr>
          <a:xfrm>
            <a:off x="8944513" y="6046217"/>
            <a:ext cx="2512444" cy="401487"/>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9343" y="6050936"/>
            <a:ext cx="2149110" cy="389705"/>
          </a:xfrm>
          <a:prstGeom prst="rect">
            <a:avLst/>
          </a:prstGeom>
        </p:spPr>
      </p:pic>
    </p:spTree>
    <p:extLst>
      <p:ext uri="{BB962C8B-B14F-4D97-AF65-F5344CB8AC3E}">
        <p14:creationId xmlns:p14="http://schemas.microsoft.com/office/powerpoint/2010/main" val="134579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41" y="5962290"/>
            <a:ext cx="2095319" cy="392680"/>
          </a:xfrm>
          <a:prstGeom prst="rect">
            <a:avLst/>
          </a:prstGeom>
        </p:spPr>
      </p:pic>
      <p:sp>
        <p:nvSpPr>
          <p:cNvPr id="9" name="Title 8">
            <a:extLst>
              <a:ext uri="{FF2B5EF4-FFF2-40B4-BE49-F238E27FC236}">
                <a16:creationId xmlns:a16="http://schemas.microsoft.com/office/drawing/2014/main" id="{8F321722-D843-724B-BF0A-89D8C9D11593}"/>
              </a:ext>
            </a:extLst>
          </p:cNvPr>
          <p:cNvSpPr txBox="1">
            <a:spLocks noGrp="1"/>
          </p:cNvSpPr>
          <p:nvPr>
            <p:ph type="title" idx="4294967295"/>
          </p:nvPr>
        </p:nvSpPr>
        <p:spPr>
          <a:xfrm>
            <a:off x="2467585" y="371085"/>
            <a:ext cx="7848600" cy="760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In-Person Networking Opportunities</a:t>
            </a:r>
          </a:p>
        </p:txBody>
      </p:sp>
      <p:sp>
        <p:nvSpPr>
          <p:cNvPr id="3" name="TextBox 2">
            <a:extLst>
              <a:ext uri="{FF2B5EF4-FFF2-40B4-BE49-F238E27FC236}">
                <a16:creationId xmlns:a16="http://schemas.microsoft.com/office/drawing/2014/main" id="{D989714D-A53F-79F9-CF80-16A3F427475A}"/>
              </a:ext>
            </a:extLst>
          </p:cNvPr>
          <p:cNvSpPr txBox="1"/>
          <p:nvPr/>
        </p:nvSpPr>
        <p:spPr>
          <a:xfrm>
            <a:off x="2015097" y="1704703"/>
            <a:ext cx="7014210" cy="2958823"/>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400">
                <a:solidFill>
                  <a:srgbClr val="002060"/>
                </a:solidFill>
                <a:latin typeface="Calibri" panose="020F0502020204030204" pitchFamily="34" charset="0"/>
                <a:cs typeface="Calibri" panose="020F0502020204030204" pitchFamily="34" charset="0"/>
              </a:rPr>
              <a:t>Job fairs/hiring events/org events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400">
                <a:solidFill>
                  <a:srgbClr val="002060"/>
                </a:solidFill>
                <a:latin typeface="Calibri" panose="020F0502020204030204" pitchFamily="34" charset="0"/>
                <a:cs typeface="Calibri" panose="020F0502020204030204" pitchFamily="34" charset="0"/>
              </a:rPr>
              <a:t>Community events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400">
                <a:solidFill>
                  <a:srgbClr val="002060"/>
                </a:solidFill>
                <a:latin typeface="Calibri" panose="020F0502020204030204" pitchFamily="34" charset="0"/>
                <a:cs typeface="Calibri" panose="020F0502020204030204" pitchFamily="34" charset="0"/>
              </a:rPr>
              <a:t>Places of worship</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400">
                <a:solidFill>
                  <a:srgbClr val="002060"/>
                </a:solidFill>
                <a:latin typeface="Calibri" panose="020F0502020204030204" pitchFamily="34" charset="0"/>
                <a:cs typeface="Calibri" panose="020F0502020204030204" pitchFamily="34" charset="0"/>
              </a:rPr>
              <a:t>Family/friends gatherings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400">
                <a:solidFill>
                  <a:srgbClr val="002060"/>
                </a:solidFill>
                <a:latin typeface="Calibri" panose="020F0502020204030204" pitchFamily="34" charset="0"/>
                <a:cs typeface="Calibri" panose="020F0502020204030204" pitchFamily="34" charset="0"/>
              </a:rPr>
              <a:t>Conferences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400">
                <a:solidFill>
                  <a:srgbClr val="002060"/>
                </a:solidFill>
                <a:latin typeface="Calibri" panose="020F0502020204030204" pitchFamily="34" charset="0"/>
                <a:cs typeface="Calibri" panose="020F0502020204030204" pitchFamily="34" charset="0"/>
              </a:rPr>
              <a:t>Parties</a:t>
            </a:r>
          </a:p>
        </p:txBody>
      </p:sp>
      <p:sp>
        <p:nvSpPr>
          <p:cNvPr id="2" name="Rectangle 1">
            <a:extLst>
              <a:ext uri="{FF2B5EF4-FFF2-40B4-BE49-F238E27FC236}">
                <a16:creationId xmlns:a16="http://schemas.microsoft.com/office/drawing/2014/main" id="{873E5C7D-9ADF-F00C-4FF7-030E501E4A01}"/>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text">
            <a:extLst>
              <a:ext uri="{FF2B5EF4-FFF2-40B4-BE49-F238E27FC236}">
                <a16:creationId xmlns:a16="http://schemas.microsoft.com/office/drawing/2014/main" id="{10D20686-7F64-B94F-BE48-7A477AD786F5}"/>
              </a:ext>
            </a:extLst>
          </p:cNvPr>
          <p:cNvPicPr>
            <a:picLocks noChangeAspect="1"/>
          </p:cNvPicPr>
          <p:nvPr/>
        </p:nvPicPr>
        <p:blipFill>
          <a:blip r:embed="rId3"/>
          <a:stretch>
            <a:fillRect/>
          </a:stretch>
        </p:blipFill>
        <p:spPr>
          <a:xfrm>
            <a:off x="8240022" y="5959952"/>
            <a:ext cx="3116293" cy="401487"/>
          </a:xfrm>
          <a:prstGeom prst="rect">
            <a:avLst/>
          </a:prstGeom>
        </p:spPr>
      </p:pic>
    </p:spTree>
    <p:extLst>
      <p:ext uri="{BB962C8B-B14F-4D97-AF65-F5344CB8AC3E}">
        <p14:creationId xmlns:p14="http://schemas.microsoft.com/office/powerpoint/2010/main" val="2950906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2000" y="6004189"/>
            <a:ext cx="2483507" cy="392680"/>
          </a:xfrm>
          <a:prstGeom prst="rect">
            <a:avLst/>
          </a:prstGeom>
        </p:spPr>
      </p:pic>
      <p:sp>
        <p:nvSpPr>
          <p:cNvPr id="9" name="Title 8">
            <a:extLst>
              <a:ext uri="{FF2B5EF4-FFF2-40B4-BE49-F238E27FC236}">
                <a16:creationId xmlns:a16="http://schemas.microsoft.com/office/drawing/2014/main" id="{8F321722-D843-724B-BF0A-89D8C9D11593}"/>
              </a:ext>
            </a:extLst>
          </p:cNvPr>
          <p:cNvSpPr txBox="1">
            <a:spLocks noGrp="1"/>
          </p:cNvSpPr>
          <p:nvPr>
            <p:ph type="title" idx="4294967295"/>
          </p:nvPr>
        </p:nvSpPr>
        <p:spPr>
          <a:xfrm>
            <a:off x="2171700" y="453356"/>
            <a:ext cx="7848600" cy="760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Tips and tricks for In-Person Networking</a:t>
            </a:r>
          </a:p>
        </p:txBody>
      </p:sp>
      <p:sp>
        <p:nvSpPr>
          <p:cNvPr id="6" name="TextBox 5">
            <a:extLst>
              <a:ext uri="{FF2B5EF4-FFF2-40B4-BE49-F238E27FC236}">
                <a16:creationId xmlns:a16="http://schemas.microsoft.com/office/drawing/2014/main" id="{14FF4162-AA4D-818B-770E-924A3098466C}"/>
              </a:ext>
            </a:extLst>
          </p:cNvPr>
          <p:cNvSpPr txBox="1"/>
          <p:nvPr/>
        </p:nvSpPr>
        <p:spPr>
          <a:xfrm>
            <a:off x="891540" y="1698617"/>
            <a:ext cx="11109960" cy="4650376"/>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lang="en-US" sz="2400">
                <a:solidFill>
                  <a:srgbClr val="002060"/>
                </a:solidFill>
                <a:latin typeface="Calibri" panose="020F0502020204030204" pitchFamily="34" charset="0"/>
                <a:cs typeface="Calibri" panose="020F0502020204030204" pitchFamily="34" charset="0"/>
              </a:rPr>
              <a:t>Research, prep and develop a strategic approach to networking to build relationships.</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lang="en-US" sz="2400">
                <a:solidFill>
                  <a:srgbClr val="002060"/>
                </a:solidFill>
                <a:latin typeface="Calibri" panose="020F0502020204030204" pitchFamily="34" charset="0"/>
                <a:cs typeface="Calibri" panose="020F0502020204030204" pitchFamily="34" charset="0"/>
              </a:rPr>
              <a:t>Have a clear goal</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lang="en-US" sz="2400">
                <a:solidFill>
                  <a:srgbClr val="002060"/>
                </a:solidFill>
                <a:latin typeface="Calibri" panose="020F0502020204030204" pitchFamily="34" charset="0"/>
                <a:cs typeface="Calibri" panose="020F0502020204030204" pitchFamily="34" charset="0"/>
              </a:rPr>
              <a:t>Practice on conversation starters</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lang="en-US" sz="2400">
                <a:solidFill>
                  <a:srgbClr val="002060"/>
                </a:solidFill>
                <a:latin typeface="Calibri" panose="020F0502020204030204" pitchFamily="34" charset="0"/>
                <a:cs typeface="Calibri" panose="020F0502020204030204" pitchFamily="34" charset="0"/>
              </a:rPr>
              <a:t>Ask people about themselves </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lang="en-US" sz="2400">
                <a:solidFill>
                  <a:srgbClr val="002060"/>
                </a:solidFill>
                <a:latin typeface="Calibri" panose="020F0502020204030204" pitchFamily="34" charset="0"/>
                <a:cs typeface="Calibri" panose="020F0502020204030204" pitchFamily="34" charset="0"/>
              </a:rPr>
              <a:t>Follow appropriate networking etiquettes</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lang="en-US" sz="2400">
                <a:solidFill>
                  <a:srgbClr val="002060"/>
                </a:solidFill>
                <a:latin typeface="Calibri" panose="020F0502020204030204" pitchFamily="34" charset="0"/>
                <a:cs typeface="Calibri" panose="020F0502020204030204" pitchFamily="34" charset="0"/>
              </a:rPr>
              <a:t>Be an active listener</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lang="en-US" sz="2400">
                <a:solidFill>
                  <a:srgbClr val="002060"/>
                </a:solidFill>
                <a:latin typeface="Calibri" panose="020F0502020204030204" pitchFamily="34" charset="0"/>
                <a:cs typeface="Calibri" panose="020F0502020204030204" pitchFamily="34" charset="0"/>
              </a:rPr>
              <a:t>Ask appropriate questions</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lang="en-US" sz="2400">
                <a:solidFill>
                  <a:srgbClr val="002060"/>
                </a:solidFill>
                <a:latin typeface="Calibri" panose="020F0502020204030204" pitchFamily="34" charset="0"/>
                <a:cs typeface="Calibri" panose="020F0502020204030204" pitchFamily="34" charset="0"/>
              </a:rPr>
              <a:t>Collect contact information </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lang="en-US" sz="2400">
                <a:solidFill>
                  <a:srgbClr val="002060"/>
                </a:solidFill>
                <a:latin typeface="Calibri" panose="020F0502020204030204" pitchFamily="34" charset="0"/>
                <a:cs typeface="Calibri" panose="020F0502020204030204" pitchFamily="34" charset="0"/>
              </a:rPr>
              <a:t>Goal should be to build relationships </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lang="en-US" sz="2400">
                <a:solidFill>
                  <a:srgbClr val="002060"/>
                </a:solidFill>
                <a:latin typeface="Calibri" panose="020F0502020204030204" pitchFamily="34" charset="0"/>
                <a:cs typeface="Calibri" panose="020F0502020204030204" pitchFamily="34" charset="0"/>
              </a:rPr>
              <a:t>Follow up</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7AA72B3E-A09B-632F-26D2-EED3149B7719}"/>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text">
            <a:extLst>
              <a:ext uri="{FF2B5EF4-FFF2-40B4-BE49-F238E27FC236}">
                <a16:creationId xmlns:a16="http://schemas.microsoft.com/office/drawing/2014/main" id="{2EE8803D-AEA9-C5AF-D395-FD87C5D0FD7E}"/>
              </a:ext>
            </a:extLst>
          </p:cNvPr>
          <p:cNvPicPr>
            <a:picLocks noChangeAspect="1"/>
          </p:cNvPicPr>
          <p:nvPr/>
        </p:nvPicPr>
        <p:blipFill>
          <a:blip r:embed="rId3"/>
          <a:stretch>
            <a:fillRect/>
          </a:stretch>
        </p:blipFill>
        <p:spPr>
          <a:xfrm>
            <a:off x="8757607" y="6003085"/>
            <a:ext cx="2512444" cy="401487"/>
          </a:xfrm>
          <a:prstGeom prst="rect">
            <a:avLst/>
          </a:prstGeom>
        </p:spPr>
      </p:pic>
    </p:spTree>
    <p:extLst>
      <p:ext uri="{BB962C8B-B14F-4D97-AF65-F5344CB8AC3E}">
        <p14:creationId xmlns:p14="http://schemas.microsoft.com/office/powerpoint/2010/main" val="112072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0883" y="6048554"/>
            <a:ext cx="2368488" cy="435812"/>
          </a:xfrm>
          <a:prstGeom prst="rect">
            <a:avLst/>
          </a:prstGeom>
        </p:spPr>
      </p:pic>
      <p:sp>
        <p:nvSpPr>
          <p:cNvPr id="9" name="Title 8">
            <a:extLst>
              <a:ext uri="{FF2B5EF4-FFF2-40B4-BE49-F238E27FC236}">
                <a16:creationId xmlns:a16="http://schemas.microsoft.com/office/drawing/2014/main" id="{8F321722-D843-724B-BF0A-89D8C9D11593}"/>
              </a:ext>
            </a:extLst>
          </p:cNvPr>
          <p:cNvSpPr txBox="1">
            <a:spLocks noGrp="1"/>
          </p:cNvSpPr>
          <p:nvPr>
            <p:ph type="title" idx="4294967295"/>
          </p:nvPr>
        </p:nvSpPr>
        <p:spPr>
          <a:xfrm>
            <a:off x="1752600" y="561672"/>
            <a:ext cx="7848600" cy="760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Tips and tricks for In-Person Networking</a:t>
            </a:r>
          </a:p>
        </p:txBody>
      </p:sp>
      <p:sp>
        <p:nvSpPr>
          <p:cNvPr id="3" name="TextBox 2">
            <a:extLst>
              <a:ext uri="{FF2B5EF4-FFF2-40B4-BE49-F238E27FC236}">
                <a16:creationId xmlns:a16="http://schemas.microsoft.com/office/drawing/2014/main" id="{2AB3D6A8-1CF1-CC8D-966F-0E0585A7B8C1}"/>
              </a:ext>
            </a:extLst>
          </p:cNvPr>
          <p:cNvSpPr txBox="1"/>
          <p:nvPr/>
        </p:nvSpPr>
        <p:spPr>
          <a:xfrm>
            <a:off x="803910" y="1925169"/>
            <a:ext cx="10584180" cy="3456587"/>
          </a:xfrm>
          <a:prstGeom prst="rect">
            <a:avLst/>
          </a:prstGeom>
          <a:noFill/>
        </p:spPr>
        <p:txBody>
          <a:bodyPr wrap="square">
            <a:spAutoFit/>
          </a:bodyPr>
          <a:lstStyle/>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Network with the right people. It’s not about </a:t>
            </a:r>
            <a:r>
              <a:rPr kumimoji="0" lang="en-US" sz="2400" b="0" i="1"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what </a:t>
            </a:r>
            <a:r>
              <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you know, but </a:t>
            </a:r>
            <a:r>
              <a:rPr kumimoji="0" lang="en-US" sz="2400" b="0" i="1"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who</a:t>
            </a:r>
            <a:r>
              <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 you know</a:t>
            </a: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Look for people who are knowledgeable, influential, helpful</a:t>
            </a: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Focus on </a:t>
            </a:r>
            <a:r>
              <a:rPr lang="en-US" sz="2400" kern="100">
                <a:solidFill>
                  <a:srgbClr val="002F5F"/>
                </a:solidFill>
                <a:latin typeface="Calibri" panose="020F0502020204030204" pitchFamily="34" charset="0"/>
                <a:ea typeface="Aptos" panose="020B0004020202020204" pitchFamily="34" charset="0"/>
                <a:cs typeface="Calibri" panose="020F0502020204030204" pitchFamily="34" charset="0"/>
              </a:rPr>
              <a:t>Quality and NOT Quantity </a:t>
            </a:r>
            <a:r>
              <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of people you know</a:t>
            </a: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400" kern="100">
                <a:solidFill>
                  <a:srgbClr val="002F5F"/>
                </a:solidFill>
                <a:latin typeface="Calibri" panose="020F0502020204030204" pitchFamily="34" charset="0"/>
                <a:ea typeface="Aptos" panose="020B0004020202020204" pitchFamily="34" charset="0"/>
                <a:cs typeface="Calibri" panose="020F0502020204030204" pitchFamily="34" charset="0"/>
              </a:rPr>
              <a:t>Create more connections both inside and outside your organization</a:t>
            </a:r>
            <a:endPar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Wondering where to start networking, tap into your dormant connections</a:t>
            </a: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Be the gate keeper of who you want to include in your inner circle</a:t>
            </a: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Network throughout your entire career</a:t>
            </a:r>
          </a:p>
        </p:txBody>
      </p:sp>
      <p:sp>
        <p:nvSpPr>
          <p:cNvPr id="2" name="Rectangle 1">
            <a:extLst>
              <a:ext uri="{FF2B5EF4-FFF2-40B4-BE49-F238E27FC236}">
                <a16:creationId xmlns:a16="http://schemas.microsoft.com/office/drawing/2014/main" id="{C6B6EDF9-3EC5-1491-D3EA-7A6D82D983A8}"/>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text">
            <a:extLst>
              <a:ext uri="{FF2B5EF4-FFF2-40B4-BE49-F238E27FC236}">
                <a16:creationId xmlns:a16="http://schemas.microsoft.com/office/drawing/2014/main" id="{CF33DEAC-5FD7-4D22-E41B-FA30511010B6}"/>
              </a:ext>
            </a:extLst>
          </p:cNvPr>
          <p:cNvPicPr>
            <a:picLocks noChangeAspect="1"/>
          </p:cNvPicPr>
          <p:nvPr/>
        </p:nvPicPr>
        <p:blipFill>
          <a:blip r:embed="rId3"/>
          <a:stretch>
            <a:fillRect/>
          </a:stretch>
        </p:blipFill>
        <p:spPr>
          <a:xfrm>
            <a:off x="8024362" y="6046217"/>
            <a:ext cx="3360708" cy="444619"/>
          </a:xfrm>
          <a:prstGeom prst="rect">
            <a:avLst/>
          </a:prstGeom>
        </p:spPr>
      </p:pic>
    </p:spTree>
    <p:extLst>
      <p:ext uri="{BB962C8B-B14F-4D97-AF65-F5344CB8AC3E}">
        <p14:creationId xmlns:p14="http://schemas.microsoft.com/office/powerpoint/2010/main" val="123937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0600" y="6001109"/>
            <a:ext cx="2526639" cy="450189"/>
          </a:xfrm>
          <a:prstGeom prst="rect">
            <a:avLst/>
          </a:prstGeom>
        </p:spPr>
      </p:pic>
      <p:sp>
        <p:nvSpPr>
          <p:cNvPr id="9" name="Title 8">
            <a:extLst>
              <a:ext uri="{FF2B5EF4-FFF2-40B4-BE49-F238E27FC236}">
                <a16:creationId xmlns:a16="http://schemas.microsoft.com/office/drawing/2014/main" id="{8F321722-D843-724B-BF0A-89D8C9D11593}"/>
              </a:ext>
            </a:extLst>
          </p:cNvPr>
          <p:cNvSpPr txBox="1">
            <a:spLocks noGrp="1"/>
          </p:cNvSpPr>
          <p:nvPr>
            <p:ph type="title" idx="4294967295"/>
          </p:nvPr>
        </p:nvSpPr>
        <p:spPr>
          <a:xfrm>
            <a:off x="2179792" y="602943"/>
            <a:ext cx="7848600" cy="760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F5F"/>
                </a:solidFill>
                <a:effectLst/>
                <a:uLnTx/>
                <a:uFillTx/>
                <a:latin typeface="Calibri" panose="020F0502020204030204" pitchFamily="34" charset="0"/>
                <a:ea typeface="+mn-ea"/>
                <a:cs typeface="Calibri" panose="020F0502020204030204" pitchFamily="34" charset="0"/>
              </a:rPr>
              <a:t>Using Social Media for Networking</a:t>
            </a:r>
          </a:p>
        </p:txBody>
      </p:sp>
      <p:sp>
        <p:nvSpPr>
          <p:cNvPr id="6" name="TextBox 5">
            <a:extLst>
              <a:ext uri="{FF2B5EF4-FFF2-40B4-BE49-F238E27FC236}">
                <a16:creationId xmlns:a16="http://schemas.microsoft.com/office/drawing/2014/main" id="{B02B6AFF-B42F-940E-1FEF-C30CF911EF3A}"/>
              </a:ext>
            </a:extLst>
          </p:cNvPr>
          <p:cNvSpPr txBox="1"/>
          <p:nvPr/>
        </p:nvSpPr>
        <p:spPr>
          <a:xfrm>
            <a:off x="1038775" y="1808531"/>
            <a:ext cx="10210800" cy="3693319"/>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F5F"/>
                </a:solidFill>
                <a:effectLst/>
                <a:uLnTx/>
                <a:uFillTx/>
                <a:latin typeface="Calibri" panose="020F0502020204030204" pitchFamily="34" charset="0"/>
                <a:cs typeface="Calibri" panose="020F0502020204030204" pitchFamily="34" charset="0"/>
              </a:rPr>
              <a:t>Social media has revolutionized networking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F5F"/>
                </a:solidFill>
                <a:effectLst/>
                <a:uLnTx/>
                <a:uFillTx/>
                <a:latin typeface="Calibri" panose="020F0502020204030204" pitchFamily="34" charset="0"/>
                <a:cs typeface="Calibri" panose="020F0502020204030204" pitchFamily="34" charset="0"/>
              </a:rPr>
              <a:t>Building connections around the world</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Avoid the anxiety of meeting someone in person</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Gain insights from a diverse range of people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Strengthen our networks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F5F"/>
                </a:solidFill>
                <a:effectLst/>
                <a:uLnTx/>
                <a:uFillTx/>
                <a:latin typeface="Calibri" panose="020F0502020204030204" pitchFamily="34" charset="0"/>
                <a:cs typeface="Calibri" panose="020F0502020204030204" pitchFamily="34" charset="0"/>
              </a:rPr>
              <a:t>Increase visibility of ourselves / our work to a broader audience</a:t>
            </a:r>
            <a:endParaRPr kumimoji="0" lang="en-US" sz="2400" b="0" i="0" u="none" strike="noStrike" kern="1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3CDB4D7A-A2AA-8882-742D-4241127D5CEF}"/>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text">
            <a:extLst>
              <a:ext uri="{FF2B5EF4-FFF2-40B4-BE49-F238E27FC236}">
                <a16:creationId xmlns:a16="http://schemas.microsoft.com/office/drawing/2014/main" id="{1B355BEB-3E4F-BA32-9DBF-CF279EE18552}"/>
              </a:ext>
            </a:extLst>
          </p:cNvPr>
          <p:cNvPicPr>
            <a:picLocks noChangeAspect="1"/>
          </p:cNvPicPr>
          <p:nvPr/>
        </p:nvPicPr>
        <p:blipFill>
          <a:blip r:embed="rId3"/>
          <a:stretch>
            <a:fillRect/>
          </a:stretch>
        </p:blipFill>
        <p:spPr>
          <a:xfrm>
            <a:off x="8096248" y="6003084"/>
            <a:ext cx="3159426" cy="473374"/>
          </a:xfrm>
          <a:prstGeom prst="rect">
            <a:avLst/>
          </a:prstGeom>
        </p:spPr>
      </p:pic>
    </p:spTree>
    <p:extLst>
      <p:ext uri="{BB962C8B-B14F-4D97-AF65-F5344CB8AC3E}">
        <p14:creationId xmlns:p14="http://schemas.microsoft.com/office/powerpoint/2010/main" val="403545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1114" y="5834332"/>
            <a:ext cx="2526639" cy="464566"/>
          </a:xfrm>
          <a:prstGeom prst="rect">
            <a:avLst/>
          </a:prstGeom>
        </p:spPr>
      </p:pic>
      <p:sp>
        <p:nvSpPr>
          <p:cNvPr id="9" name="Title 8">
            <a:extLst>
              <a:ext uri="{FF2B5EF4-FFF2-40B4-BE49-F238E27FC236}">
                <a16:creationId xmlns:a16="http://schemas.microsoft.com/office/drawing/2014/main" id="{8F321722-D843-724B-BF0A-89D8C9D11593}"/>
              </a:ext>
            </a:extLst>
          </p:cNvPr>
          <p:cNvSpPr txBox="1">
            <a:spLocks noGrp="1"/>
          </p:cNvSpPr>
          <p:nvPr>
            <p:ph type="title" idx="4294967295"/>
          </p:nvPr>
        </p:nvSpPr>
        <p:spPr>
          <a:xfrm>
            <a:off x="1242060" y="482902"/>
            <a:ext cx="10915650" cy="7546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Choosing the Right  Social Media Platform for Networking</a:t>
            </a:r>
          </a:p>
        </p:txBody>
      </p:sp>
      <p:sp>
        <p:nvSpPr>
          <p:cNvPr id="2" name="TextBox 1">
            <a:extLst>
              <a:ext uri="{FF2B5EF4-FFF2-40B4-BE49-F238E27FC236}">
                <a16:creationId xmlns:a16="http://schemas.microsoft.com/office/drawing/2014/main" id="{1757F92E-2C00-A273-843E-4E2C29FC3DFD}"/>
              </a:ext>
            </a:extLst>
          </p:cNvPr>
          <p:cNvSpPr txBox="1"/>
          <p:nvPr/>
        </p:nvSpPr>
        <p:spPr>
          <a:xfrm>
            <a:off x="1242060" y="1720498"/>
            <a:ext cx="9406890" cy="3046988"/>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F5F"/>
                </a:solidFill>
                <a:effectLst/>
                <a:uLnTx/>
                <a:uFillTx/>
                <a:latin typeface="Calibri" panose="020F0502020204030204" pitchFamily="34" charset="0"/>
                <a:cs typeface="Calibri" panose="020F0502020204030204" pitchFamily="34" charset="0"/>
              </a:rPr>
              <a:t>Traditional- </a:t>
            </a:r>
            <a:r>
              <a:rPr kumimoji="0" lang="en-US" sz="2400" b="0" i="0" u="none" strike="noStrike" kern="12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LinkedIn, Facebook, X (formerly Twitter), Threads</a:t>
            </a:r>
            <a:endParaRPr kumimoji="0" lang="en-US" sz="2400" b="0" i="0" u="none" strike="noStrike" kern="1200" cap="none" spc="0" normalizeH="0" baseline="0" noProof="0">
              <a:ln>
                <a:noFill/>
              </a:ln>
              <a:solidFill>
                <a:srgbClr val="002F5F"/>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F5F"/>
                </a:solidFill>
                <a:effectLst/>
                <a:uLnTx/>
                <a:uFillTx/>
                <a:latin typeface="Calibri" panose="020F0502020204030204" pitchFamily="34" charset="0"/>
                <a:cs typeface="Calibri" panose="020F0502020204030204" pitchFamily="34" charset="0"/>
              </a:rPr>
              <a:t>Image based - </a:t>
            </a:r>
            <a:r>
              <a:rPr kumimoji="0" lang="en-US" sz="2400" b="0" i="0" u="none" strike="noStrike" kern="12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Instagram, Snapchat, Pinterest</a:t>
            </a:r>
            <a:endParaRPr kumimoji="0" lang="en-US" sz="2400" b="0" i="0" u="none" strike="noStrike" kern="1200" cap="none" spc="0" normalizeH="0" baseline="0" noProof="0">
              <a:ln>
                <a:noFill/>
              </a:ln>
              <a:solidFill>
                <a:srgbClr val="002F5F"/>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F5F"/>
                </a:solidFill>
                <a:effectLst/>
                <a:uLnTx/>
                <a:uFillTx/>
                <a:latin typeface="Calibri" panose="020F0502020204030204" pitchFamily="34" charset="0"/>
                <a:cs typeface="Calibri" panose="020F0502020204030204" pitchFamily="34" charset="0"/>
              </a:rPr>
              <a:t>Video based – YouTube, TikTok, Instagram Reels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F5F"/>
                </a:solidFill>
                <a:effectLst/>
                <a:uLnTx/>
                <a:uFillTx/>
                <a:latin typeface="Calibri" panose="020F0502020204030204" pitchFamily="34" charset="0"/>
                <a:cs typeface="Calibri" panose="020F0502020204030204" pitchFamily="34" charset="0"/>
              </a:rPr>
              <a:t>Community based - </a:t>
            </a:r>
            <a:r>
              <a:rPr kumimoji="0" lang="en-US" sz="2400" b="0" i="0" u="none" strike="noStrike" kern="1200" cap="none" spc="0" normalizeH="0" baseline="0" noProof="0">
                <a:ln>
                  <a:noFill/>
                </a:ln>
                <a:solidFill>
                  <a:srgbClr val="002F5F"/>
                </a:solidFill>
                <a:effectLst/>
                <a:uLnTx/>
                <a:uFillTx/>
                <a:latin typeface="Calibri" panose="020F0502020204030204" pitchFamily="34" charset="0"/>
                <a:ea typeface="Aptos" panose="020B0004020202020204" pitchFamily="34" charset="0"/>
                <a:cs typeface="Calibri" panose="020F0502020204030204" pitchFamily="34" charset="0"/>
              </a:rPr>
              <a:t>Discord, Facebook groups, Patreon, Slack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2F5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F5F"/>
                </a:solidFill>
                <a:effectLst/>
                <a:uLnTx/>
                <a:uFillTx/>
                <a:latin typeface="Calibri" panose="020F0502020204030204" pitchFamily="34" charset="0"/>
                <a:cs typeface="Calibri" panose="020F0502020204030204" pitchFamily="34" charset="0"/>
              </a:rPr>
              <a:t>      TIP!!!!! Choose the platform that supports your goal!!</a:t>
            </a:r>
          </a:p>
        </p:txBody>
      </p:sp>
      <p:sp>
        <p:nvSpPr>
          <p:cNvPr id="3" name="Rectangle 2">
            <a:extLst>
              <a:ext uri="{FF2B5EF4-FFF2-40B4-BE49-F238E27FC236}">
                <a16:creationId xmlns:a16="http://schemas.microsoft.com/office/drawing/2014/main" id="{A37694EB-E708-BC91-FB9C-7042F9408B04}"/>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text">
            <a:extLst>
              <a:ext uri="{FF2B5EF4-FFF2-40B4-BE49-F238E27FC236}">
                <a16:creationId xmlns:a16="http://schemas.microsoft.com/office/drawing/2014/main" id="{B0245D16-DFF3-39F2-F818-FCB61E26EE43}"/>
              </a:ext>
            </a:extLst>
          </p:cNvPr>
          <p:cNvPicPr>
            <a:picLocks noChangeAspect="1"/>
          </p:cNvPicPr>
          <p:nvPr/>
        </p:nvPicPr>
        <p:blipFill>
          <a:blip r:embed="rId3"/>
          <a:stretch>
            <a:fillRect/>
          </a:stretch>
        </p:blipFill>
        <p:spPr>
          <a:xfrm>
            <a:off x="8398173" y="5830558"/>
            <a:ext cx="3058783" cy="545259"/>
          </a:xfrm>
          <a:prstGeom prst="rect">
            <a:avLst/>
          </a:prstGeom>
        </p:spPr>
      </p:pic>
    </p:spTree>
    <p:extLst>
      <p:ext uri="{BB962C8B-B14F-4D97-AF65-F5344CB8AC3E}">
        <p14:creationId xmlns:p14="http://schemas.microsoft.com/office/powerpoint/2010/main" val="97477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2732" y="6091686"/>
            <a:ext cx="1807771" cy="363925"/>
          </a:xfrm>
          <a:prstGeom prst="rect">
            <a:avLst/>
          </a:prstGeom>
        </p:spPr>
      </p:pic>
      <p:sp>
        <p:nvSpPr>
          <p:cNvPr id="9" name="Title 8">
            <a:extLst>
              <a:ext uri="{FF2B5EF4-FFF2-40B4-BE49-F238E27FC236}">
                <a16:creationId xmlns:a16="http://schemas.microsoft.com/office/drawing/2014/main" id="{8F321722-D843-724B-BF0A-89D8C9D11593}"/>
              </a:ext>
            </a:extLst>
          </p:cNvPr>
          <p:cNvSpPr txBox="1">
            <a:spLocks noGrp="1"/>
          </p:cNvSpPr>
          <p:nvPr>
            <p:ph type="title" idx="4294967295"/>
          </p:nvPr>
        </p:nvSpPr>
        <p:spPr>
          <a:xfrm>
            <a:off x="2171700" y="453356"/>
            <a:ext cx="7848600" cy="760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Leveraging LinkedIn for Networking</a:t>
            </a:r>
          </a:p>
        </p:txBody>
      </p:sp>
      <p:sp>
        <p:nvSpPr>
          <p:cNvPr id="3" name="TextBox 2">
            <a:extLst>
              <a:ext uri="{FF2B5EF4-FFF2-40B4-BE49-F238E27FC236}">
                <a16:creationId xmlns:a16="http://schemas.microsoft.com/office/drawing/2014/main" id="{B382947C-E5C5-BC92-B7E2-B31398991072}"/>
              </a:ext>
            </a:extLst>
          </p:cNvPr>
          <p:cNvSpPr txBox="1"/>
          <p:nvPr/>
        </p:nvSpPr>
        <p:spPr>
          <a:xfrm>
            <a:off x="838986" y="1617672"/>
            <a:ext cx="10576874" cy="415498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a:ln>
                  <a:noFill/>
                </a:ln>
                <a:solidFill>
                  <a:srgbClr val="002060"/>
                </a:solidFill>
                <a:effectLst/>
                <a:uLnTx/>
                <a:uFillTx/>
                <a:latin typeface="Calibri"/>
                <a:ea typeface="Aptos" panose="020B0004020202020204" pitchFamily="34" charset="0"/>
                <a:cs typeface="Calibri"/>
              </a:rPr>
              <a:t>“Your network is the people who want to help you, and you want to help them, and that’s really powerful” -  </a:t>
            </a:r>
            <a:r>
              <a:rPr kumimoji="0" lang="en-US" sz="2400" b="0" i="1" u="none" strike="noStrike" kern="100" cap="none" spc="0" normalizeH="0" baseline="0" noProof="0">
                <a:ln>
                  <a:noFill/>
                </a:ln>
                <a:solidFill>
                  <a:srgbClr val="002060"/>
                </a:solidFill>
                <a:effectLst/>
                <a:uLnTx/>
                <a:uFillTx/>
                <a:latin typeface="Calibri"/>
                <a:ea typeface="Aptos" panose="020B0004020202020204" pitchFamily="34" charset="0"/>
                <a:cs typeface="Calibri"/>
              </a:rPr>
              <a:t>Reid Hoffman, founder of LinkedIn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srgbClr val="002060"/>
                </a:solidFill>
                <a:latin typeface="Calibri"/>
                <a:ea typeface="Aptos" panose="020B0004020202020204" pitchFamily="34" charset="0"/>
                <a:cs typeface="Calibri"/>
              </a:rPr>
              <a:t>W</a:t>
            </a:r>
            <a:r>
              <a:rPr kumimoji="0" lang="en-US" sz="2400" b="0" i="0" u="none" strike="noStrike" kern="1200" cap="none" spc="0" normalizeH="0" baseline="0" noProof="0">
                <a:ln>
                  <a:noFill/>
                </a:ln>
                <a:solidFill>
                  <a:srgbClr val="002060"/>
                </a:solidFill>
                <a:effectLst/>
                <a:uLnTx/>
                <a:uFillTx/>
                <a:latin typeface="Calibri"/>
                <a:ea typeface="Aptos" panose="020B0004020202020204" pitchFamily="34" charset="0"/>
                <a:cs typeface="Calibri"/>
              </a:rPr>
              <a:t>orld's largest professional network</a:t>
            </a:r>
            <a:endParaRPr lang="en-US" sz="2400" b="0" i="0" u="none" strike="noStrike" kern="1200" cap="none" spc="0" normalizeH="0" baseline="0" noProof="0">
              <a:ln>
                <a:noFill/>
              </a:ln>
              <a:solidFill>
                <a:srgbClr val="002060"/>
              </a:solidFill>
              <a:effectLst/>
              <a:uLnTx/>
              <a:uFillTx/>
              <a:latin typeface="Calibri"/>
              <a:ea typeface="Aptos" panose="020B0004020202020204" pitchFamily="34" charset="0"/>
              <a:cs typeface="Calibri"/>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00" cap="none" spc="0" normalizeH="0" baseline="0" noProof="0">
                <a:ln>
                  <a:noFill/>
                </a:ln>
                <a:solidFill>
                  <a:srgbClr val="002060"/>
                </a:solidFill>
                <a:effectLst/>
                <a:uLnTx/>
                <a:uFillTx/>
                <a:latin typeface="Calibri"/>
                <a:ea typeface="Aptos" panose="020B0004020202020204" pitchFamily="34" charset="0"/>
                <a:cs typeface="Calibri"/>
              </a:rPr>
              <a:t>Most trusted and reliable </a:t>
            </a:r>
            <a:endParaRPr lang="en-US" sz="2400" b="0" i="0" u="none" strike="noStrike" kern="100" cap="none" spc="0" normalizeH="0" baseline="0" noProof="0">
              <a:ln>
                <a:noFill/>
              </a:ln>
              <a:solidFill>
                <a:srgbClr val="002060"/>
              </a:solidFill>
              <a:effectLst/>
              <a:uLnTx/>
              <a:uFillTx/>
              <a:latin typeface="Calibri"/>
              <a:ea typeface="Aptos" panose="020B0004020202020204" pitchFamily="34" charset="0"/>
              <a:cs typeface="Calibri"/>
            </a:endParaRPr>
          </a:p>
          <a:p>
            <a:pPr marL="285750" indent="-285750" algn="just">
              <a:buFont typeface="Arial" panose="020B0604020202020204" pitchFamily="34" charset="0"/>
              <a:buChar char="•"/>
              <a:defRPr/>
            </a:pPr>
            <a:r>
              <a:rPr lang="en-US" sz="2400" kern="100">
                <a:solidFill>
                  <a:srgbClr val="002060"/>
                </a:solidFill>
                <a:latin typeface="Calibri"/>
                <a:ea typeface="Aptos" panose="020B0004020202020204" pitchFamily="34" charset="0"/>
                <a:cs typeface="Calibri"/>
              </a:rPr>
              <a:t>Professional</a:t>
            </a:r>
            <a:r>
              <a:rPr kumimoji="0" lang="en-US" sz="2400" b="0" i="0" u="none" strike="noStrike" kern="100" cap="none" spc="0" normalizeH="0" baseline="0" noProof="0">
                <a:ln>
                  <a:noFill/>
                </a:ln>
                <a:solidFill>
                  <a:srgbClr val="002060"/>
                </a:solidFill>
                <a:effectLst/>
                <a:uLnTx/>
                <a:uFillTx/>
                <a:latin typeface="Calibri"/>
                <a:ea typeface="Aptos" panose="020B0004020202020204" pitchFamily="34" charset="0"/>
                <a:cs typeface="Calibri"/>
              </a:rPr>
              <a:t> growth and career advancement</a:t>
            </a:r>
            <a:endParaRPr lang="en-US" sz="2400" b="0" i="0" u="none" strike="noStrike" kern="100" cap="none" spc="0" normalizeH="0" baseline="0" noProof="0">
              <a:ln>
                <a:noFill/>
              </a:ln>
              <a:solidFill>
                <a:srgbClr val="002060"/>
              </a:solidFill>
              <a:effectLst/>
              <a:uLnTx/>
              <a:uFillTx/>
              <a:latin typeface="Calibri"/>
              <a:ea typeface="Aptos" panose="020B0004020202020204" pitchFamily="34" charset="0"/>
              <a:cs typeface="Calibri"/>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060"/>
                </a:solidFill>
                <a:effectLst/>
                <a:uLnTx/>
                <a:uFillTx/>
                <a:latin typeface="Calibri"/>
                <a:ea typeface="Aptos" panose="020B0004020202020204" pitchFamily="34" charset="0"/>
                <a:cs typeface="Calibri"/>
              </a:rPr>
              <a:t>Find the right job or internship</a:t>
            </a:r>
            <a:endParaRPr lang="en-US" sz="2400" b="0" i="0" u="none" strike="noStrike" kern="1200" cap="none" spc="0" normalizeH="0" baseline="0" noProof="0">
              <a:ln>
                <a:noFill/>
              </a:ln>
              <a:solidFill>
                <a:srgbClr val="002060"/>
              </a:solidFill>
              <a:effectLst/>
              <a:uLnTx/>
              <a:uFillTx/>
              <a:latin typeface="Calibri"/>
              <a:ea typeface="Aptos" panose="020B0004020202020204" pitchFamily="34" charset="0"/>
              <a:cs typeface="Calibri"/>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060"/>
                </a:solidFill>
                <a:effectLst/>
                <a:uLnTx/>
                <a:uFillTx/>
                <a:latin typeface="Calibri"/>
                <a:ea typeface="Aptos" panose="020B0004020202020204" pitchFamily="34" charset="0"/>
                <a:cs typeface="Calibri"/>
              </a:rPr>
              <a:t>Learn the skills you need to succeed in your career</a:t>
            </a:r>
            <a:endParaRPr lang="en-US" sz="2400" b="0" i="0" u="none" strike="noStrike" kern="1200" cap="none" spc="0" normalizeH="0" baseline="0" noProof="0">
              <a:ln>
                <a:noFill/>
              </a:ln>
              <a:solidFill>
                <a:srgbClr val="002060"/>
              </a:solidFill>
              <a:effectLst/>
              <a:uLnTx/>
              <a:uFillTx/>
              <a:latin typeface="Calibri"/>
              <a:ea typeface="Aptos" panose="020B0004020202020204" pitchFamily="34" charset="0"/>
              <a:cs typeface="Calibri"/>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srgbClr val="002060"/>
                </a:solidFill>
                <a:latin typeface="Calibri"/>
                <a:ea typeface="Calibri"/>
                <a:cs typeface="Calibri"/>
              </a:rPr>
              <a:t>S</a:t>
            </a:r>
            <a:r>
              <a:rPr kumimoji="0" lang="en-US" sz="2400" b="0" i="0" u="none" strike="noStrike" kern="1200" cap="none" spc="0" normalizeH="0" baseline="0" noProof="0" err="1">
                <a:ln>
                  <a:noFill/>
                </a:ln>
                <a:solidFill>
                  <a:srgbClr val="002060"/>
                </a:solidFill>
                <a:effectLst/>
                <a:uLnTx/>
                <a:uFillTx/>
                <a:latin typeface="Calibri"/>
                <a:ea typeface="Calibri"/>
                <a:cs typeface="Calibri"/>
              </a:rPr>
              <a:t>howcase</a:t>
            </a:r>
            <a:r>
              <a:rPr kumimoji="0" lang="en-US" sz="2400" b="0" i="0" u="none" strike="noStrike" kern="1200" cap="none" spc="0" normalizeH="0" baseline="0" noProof="0">
                <a:ln>
                  <a:noFill/>
                </a:ln>
                <a:solidFill>
                  <a:srgbClr val="002060"/>
                </a:solidFill>
                <a:effectLst/>
                <a:uLnTx/>
                <a:uFillTx/>
                <a:latin typeface="Calibri"/>
                <a:ea typeface="Calibri"/>
                <a:cs typeface="Calibri"/>
              </a:rPr>
              <a:t> your skills and experience</a:t>
            </a:r>
            <a:endParaRPr lang="en-US" sz="2400" b="0" i="0" u="none" strike="noStrike" kern="1200" cap="none" spc="0" normalizeH="0" baseline="0" noProof="0">
              <a:ln>
                <a:noFill/>
              </a:ln>
              <a:solidFill>
                <a:srgbClr val="002060"/>
              </a:solidFill>
              <a:effectLst/>
              <a:uLnTx/>
              <a:uFillTx/>
              <a:latin typeface="Calibri"/>
              <a:ea typeface="Calibri"/>
              <a:cs typeface="Calibri"/>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060"/>
                </a:solidFill>
                <a:effectLst/>
                <a:uLnTx/>
                <a:uFillTx/>
                <a:latin typeface="Calibri"/>
                <a:ea typeface="Calibri"/>
                <a:cs typeface="Calibri"/>
              </a:rPr>
              <a:t>Used by Recruiters to look for top candidates</a:t>
            </a:r>
            <a:endParaRPr lang="en-US" sz="2400" b="0" i="0" u="none" strike="noStrike" kern="1200" cap="none" spc="0" normalizeH="0" baseline="0" noProof="0">
              <a:ln>
                <a:noFill/>
              </a:ln>
              <a:solidFill>
                <a:srgbClr val="002060"/>
              </a:solidFill>
              <a:effectLst/>
              <a:uLnTx/>
              <a:uFillTx/>
              <a:latin typeface="Calibri"/>
              <a:ea typeface="Calibri"/>
              <a:cs typeface="Calibri"/>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060"/>
                </a:solidFill>
                <a:effectLst/>
                <a:uLnTx/>
                <a:uFillTx/>
                <a:latin typeface="Calibri"/>
                <a:ea typeface="Calibri"/>
                <a:cs typeface="Calibri"/>
              </a:rPr>
              <a:t>Your built-in Resume is visible to all</a:t>
            </a:r>
            <a:endParaRPr lang="en-US" sz="2400" b="0" i="0" u="none" strike="noStrike" kern="1200" cap="none" spc="0" normalizeH="0" baseline="0" noProof="0">
              <a:ln>
                <a:noFill/>
              </a:ln>
              <a:solidFill>
                <a:srgbClr val="002060"/>
              </a:solidFill>
              <a:effectLst/>
              <a:uLnTx/>
              <a:uFillTx/>
              <a:latin typeface="Calibri"/>
              <a:ea typeface="Calibri"/>
              <a:cs typeface="Calibri"/>
            </a:endParaRPr>
          </a:p>
        </p:txBody>
      </p:sp>
      <p:sp>
        <p:nvSpPr>
          <p:cNvPr id="2" name="Rectangle 1">
            <a:extLst>
              <a:ext uri="{FF2B5EF4-FFF2-40B4-BE49-F238E27FC236}">
                <a16:creationId xmlns:a16="http://schemas.microsoft.com/office/drawing/2014/main" id="{06E930D5-2D29-00E0-1DFE-92C70BF8BCF3}"/>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text">
            <a:extLst>
              <a:ext uri="{FF2B5EF4-FFF2-40B4-BE49-F238E27FC236}">
                <a16:creationId xmlns:a16="http://schemas.microsoft.com/office/drawing/2014/main" id="{57C8CAD6-5276-4AA8-6A37-E8918ADCFC9A}"/>
              </a:ext>
            </a:extLst>
          </p:cNvPr>
          <p:cNvPicPr>
            <a:picLocks noChangeAspect="1"/>
          </p:cNvPicPr>
          <p:nvPr/>
        </p:nvPicPr>
        <p:blipFill>
          <a:blip r:embed="rId3"/>
          <a:stretch>
            <a:fillRect/>
          </a:stretch>
        </p:blipFill>
        <p:spPr>
          <a:xfrm>
            <a:off x="8743230" y="6089349"/>
            <a:ext cx="2670595" cy="545261"/>
          </a:xfrm>
          <a:prstGeom prst="rect">
            <a:avLst/>
          </a:prstGeom>
        </p:spPr>
      </p:pic>
    </p:spTree>
    <p:extLst>
      <p:ext uri="{BB962C8B-B14F-4D97-AF65-F5344CB8AC3E}">
        <p14:creationId xmlns:p14="http://schemas.microsoft.com/office/powerpoint/2010/main" val="3955717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7712" y="5946680"/>
            <a:ext cx="2526639" cy="450189"/>
          </a:xfrm>
          <a:prstGeom prst="rect">
            <a:avLst/>
          </a:prstGeom>
        </p:spPr>
      </p:pic>
      <p:sp>
        <p:nvSpPr>
          <p:cNvPr id="9" name="Title 8">
            <a:extLst>
              <a:ext uri="{FF2B5EF4-FFF2-40B4-BE49-F238E27FC236}">
                <a16:creationId xmlns:a16="http://schemas.microsoft.com/office/drawing/2014/main" id="{8F321722-D843-724B-BF0A-89D8C9D11593}"/>
              </a:ext>
            </a:extLst>
          </p:cNvPr>
          <p:cNvSpPr txBox="1">
            <a:spLocks noGrp="1"/>
          </p:cNvSpPr>
          <p:nvPr>
            <p:ph type="title" idx="4294967295"/>
          </p:nvPr>
        </p:nvSpPr>
        <p:spPr>
          <a:xfrm>
            <a:off x="2431723" y="300633"/>
            <a:ext cx="7848600" cy="760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Use Social Media –But Play It Safe</a:t>
            </a:r>
          </a:p>
        </p:txBody>
      </p:sp>
      <p:sp>
        <p:nvSpPr>
          <p:cNvPr id="3" name="TextBox 2">
            <a:extLst>
              <a:ext uri="{FF2B5EF4-FFF2-40B4-BE49-F238E27FC236}">
                <a16:creationId xmlns:a16="http://schemas.microsoft.com/office/drawing/2014/main" id="{B382947C-E5C5-BC92-B7E2-B31398991072}"/>
              </a:ext>
            </a:extLst>
          </p:cNvPr>
          <p:cNvSpPr txBox="1"/>
          <p:nvPr/>
        </p:nvSpPr>
        <p:spPr>
          <a:xfrm>
            <a:off x="1555423" y="951453"/>
            <a:ext cx="9601200" cy="3568413"/>
          </a:xfrm>
          <a:prstGeom prst="rect">
            <a:avLst/>
          </a:prstGeom>
          <a:noFill/>
        </p:spPr>
        <p:txBody>
          <a:bodyPr wrap="square" rtlCol="0">
            <a:spAutoFit/>
          </a:bodyPr>
          <a:lstStyle/>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endParaRPr kumimoji="0" lang="en-US" sz="2400" b="0"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endParaRPr>
          </a:p>
          <a:p>
            <a:pPr marR="0" lvl="0" algn="just" defTabSz="914400" rtl="0" eaLnBrk="1" fontAlgn="auto" latinLnBrk="0" hangingPunct="1">
              <a:lnSpc>
                <a:spcPct val="107000"/>
              </a:lnSpc>
              <a:spcBef>
                <a:spcPts val="0"/>
              </a:spcBef>
              <a:spcAft>
                <a:spcPts val="0"/>
              </a:spcAft>
              <a:buClrTx/>
              <a:buSzTx/>
              <a:tabLst>
                <a:tab pos="457200" algn="l"/>
              </a:tabLst>
              <a:defRPr/>
            </a:pPr>
            <a:r>
              <a:rPr lang="en-US" sz="2400" b="1" kern="100">
                <a:solidFill>
                  <a:srgbClr val="002060"/>
                </a:solidFill>
                <a:latin typeface="Calibri" panose="020F0502020204030204" pitchFamily="34" charset="0"/>
                <a:ea typeface="Aptos" panose="020B0004020202020204" pitchFamily="34" charset="0"/>
                <a:cs typeface="Calibri" panose="020F0502020204030204" pitchFamily="34" charset="0"/>
              </a:rPr>
              <a:t>Tips</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rPr>
              <a:t>Keep your private and business accounts separate</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2400" kern="100">
                <a:solidFill>
                  <a:srgbClr val="002060"/>
                </a:solidFill>
                <a:latin typeface="Calibri" panose="020F0502020204030204" pitchFamily="34" charset="0"/>
                <a:ea typeface="Aptos" panose="020B0004020202020204" pitchFamily="34" charset="0"/>
                <a:cs typeface="Calibri" panose="020F0502020204030204" pitchFamily="34" charset="0"/>
              </a:rPr>
              <a:t>Good practice to keep the account’s settings to </a:t>
            </a:r>
            <a:r>
              <a:rPr lang="en-US" sz="2400" b="1" kern="100">
                <a:solidFill>
                  <a:srgbClr val="002060"/>
                </a:solidFill>
                <a:latin typeface="Calibri" panose="020F0502020204030204" pitchFamily="34" charset="0"/>
                <a:ea typeface="Aptos" panose="020B0004020202020204" pitchFamily="34" charset="0"/>
                <a:cs typeface="Calibri" panose="020F0502020204030204" pitchFamily="34" charset="0"/>
              </a:rPr>
              <a:t>Private</a:t>
            </a:r>
            <a:endParaRPr kumimoji="0" lang="en-US" sz="2400" b="1"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Post specific content for specific audience</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rPr>
              <a:t>Avoid posting offensive/inappropriate content</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rPr>
              <a:t>Represent yourself professionally on professional platforms</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rPr>
              <a:t>Remember once you put anything online it STAYS and is VISIBLE TO ALL!!</a:t>
            </a:r>
          </a:p>
          <a:p>
            <a:pPr marL="457200" marR="0" lvl="0" indent="0" algn="just" defTabSz="914400" rtl="0" eaLnBrk="1" fontAlgn="auto" latinLnBrk="0" hangingPunct="1">
              <a:lnSpc>
                <a:spcPct val="107000"/>
              </a:lnSpc>
              <a:spcBef>
                <a:spcPts val="0"/>
              </a:spcBef>
              <a:spcAft>
                <a:spcPts val="0"/>
              </a:spcAft>
              <a:buClrTx/>
              <a:buSzTx/>
              <a:buFontTx/>
              <a:buNone/>
              <a:tabLst/>
              <a:defRPr/>
            </a:pPr>
            <a:endParaRPr kumimoji="0" lang="en-US" sz="2000" b="1"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57FB8C1-D038-7030-9B87-997E378916E1}"/>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text">
            <a:extLst>
              <a:ext uri="{FF2B5EF4-FFF2-40B4-BE49-F238E27FC236}">
                <a16:creationId xmlns:a16="http://schemas.microsoft.com/office/drawing/2014/main" id="{40565545-48A1-113F-2898-0C0DF11F659F}"/>
              </a:ext>
            </a:extLst>
          </p:cNvPr>
          <p:cNvPicPr>
            <a:picLocks noChangeAspect="1"/>
          </p:cNvPicPr>
          <p:nvPr/>
        </p:nvPicPr>
        <p:blipFill>
          <a:blip r:embed="rId4"/>
          <a:stretch>
            <a:fillRect/>
          </a:stretch>
        </p:blipFill>
        <p:spPr>
          <a:xfrm>
            <a:off x="7808701" y="5945575"/>
            <a:ext cx="3720142" cy="458996"/>
          </a:xfrm>
          <a:prstGeom prst="rect">
            <a:avLst/>
          </a:prstGeom>
        </p:spPr>
      </p:pic>
    </p:spTree>
    <p:extLst>
      <p:ext uri="{BB962C8B-B14F-4D97-AF65-F5344CB8AC3E}">
        <p14:creationId xmlns:p14="http://schemas.microsoft.com/office/powerpoint/2010/main" val="298488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8E785-1B1F-C5A4-F8C5-FC5A0D448AA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C3E5EC7-3070-81BB-51FC-A32D0D6BB3EA}"/>
              </a:ex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D69B740D-D1DC-0423-81E8-41F5FE44C30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5890404"/>
            <a:ext cx="2454752" cy="464566"/>
          </a:xfrm>
          <a:prstGeom prst="rect">
            <a:avLst/>
          </a:prstGeom>
        </p:spPr>
      </p:pic>
      <p:sp>
        <p:nvSpPr>
          <p:cNvPr id="9" name="Title 8">
            <a:extLst>
              <a:ext uri="{FF2B5EF4-FFF2-40B4-BE49-F238E27FC236}">
                <a16:creationId xmlns:a16="http://schemas.microsoft.com/office/drawing/2014/main" id="{EBFB0B65-DBB3-A2E7-2B8D-89DD2B7031A9}"/>
              </a:ext>
            </a:extLst>
          </p:cNvPr>
          <p:cNvSpPr txBox="1">
            <a:spLocks noGrp="1"/>
          </p:cNvSpPr>
          <p:nvPr>
            <p:ph type="title" idx="4294967295"/>
          </p:nvPr>
        </p:nvSpPr>
        <p:spPr>
          <a:xfrm>
            <a:off x="2960017" y="306463"/>
            <a:ext cx="7848600" cy="760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Use Social Media –But Play It Safe</a:t>
            </a:r>
          </a:p>
        </p:txBody>
      </p:sp>
      <p:sp>
        <p:nvSpPr>
          <p:cNvPr id="3" name="TextBox 2">
            <a:extLst>
              <a:ext uri="{FF2B5EF4-FFF2-40B4-BE49-F238E27FC236}">
                <a16:creationId xmlns:a16="http://schemas.microsoft.com/office/drawing/2014/main" id="{B822454E-4ADB-2992-0171-A2581FF288C0}"/>
              </a:ext>
            </a:extLst>
          </p:cNvPr>
          <p:cNvSpPr txBox="1"/>
          <p:nvPr/>
        </p:nvSpPr>
        <p:spPr>
          <a:xfrm>
            <a:off x="1836976" y="1415438"/>
            <a:ext cx="9601200" cy="2841034"/>
          </a:xfrm>
          <a:prstGeom prst="rect">
            <a:avLst/>
          </a:prstGeom>
          <a:noFill/>
        </p:spPr>
        <p:txBody>
          <a:bodyPr wrap="square" rtlCol="0">
            <a:spAutoFit/>
          </a:bodyPr>
          <a:lstStyle/>
          <a:p>
            <a:pPr marR="0" lvl="0" algn="just" defTabSz="914400" rtl="0" eaLnBrk="1" fontAlgn="auto" latinLnBrk="0" hangingPunct="1">
              <a:lnSpc>
                <a:spcPct val="107000"/>
              </a:lnSpc>
              <a:spcBef>
                <a:spcPts val="0"/>
              </a:spcBef>
              <a:spcAft>
                <a:spcPts val="0"/>
              </a:spcAft>
              <a:buClrTx/>
              <a:buSzTx/>
              <a:tabLst>
                <a:tab pos="457200" algn="l"/>
              </a:tabLst>
              <a:defRPr/>
            </a:pPr>
            <a:r>
              <a:rPr kumimoji="0" lang="en-US" sz="2400" b="1"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rPr>
              <a:t>Risks</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rPr>
              <a:t>Cyberbullying</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rPr>
              <a:t>Invasion of privacy</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rPr>
              <a:t>Scams</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rPr>
              <a:t>Addiction to social media</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rPr>
              <a:t>Reduces in-person connections</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00" cap="none" spc="0" normalizeH="0" baseline="0" noProof="0">
                <a:ln>
                  <a:noFill/>
                </a:ln>
                <a:solidFill>
                  <a:srgbClr val="002060"/>
                </a:solidFill>
                <a:effectLst/>
                <a:uLnTx/>
                <a:uFillTx/>
                <a:latin typeface="Calibri" panose="020F0502020204030204" pitchFamily="34" charset="0"/>
                <a:ea typeface="Aptos" panose="020B0004020202020204" pitchFamily="34" charset="0"/>
                <a:cs typeface="Calibri" panose="020F0502020204030204" pitchFamily="34" charset="0"/>
              </a:rPr>
              <a:t>Reputation damage due to inappropriate posts</a:t>
            </a:r>
          </a:p>
        </p:txBody>
      </p:sp>
      <p:sp>
        <p:nvSpPr>
          <p:cNvPr id="2" name="Rectangle 1">
            <a:extLst>
              <a:ext uri="{FF2B5EF4-FFF2-40B4-BE49-F238E27FC236}">
                <a16:creationId xmlns:a16="http://schemas.microsoft.com/office/drawing/2014/main" id="{49A3BCDF-0633-3BE0-109A-9708EC6802D4}"/>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text">
            <a:extLst>
              <a:ext uri="{FF2B5EF4-FFF2-40B4-BE49-F238E27FC236}">
                <a16:creationId xmlns:a16="http://schemas.microsoft.com/office/drawing/2014/main" id="{6F4D415D-E8C3-92D7-FA42-61C4FC5210F5}"/>
              </a:ext>
            </a:extLst>
          </p:cNvPr>
          <p:cNvPicPr>
            <a:picLocks noChangeAspect="1"/>
          </p:cNvPicPr>
          <p:nvPr/>
        </p:nvPicPr>
        <p:blipFill>
          <a:blip r:embed="rId4"/>
          <a:stretch>
            <a:fillRect/>
          </a:stretch>
        </p:blipFill>
        <p:spPr>
          <a:xfrm>
            <a:off x="8110626" y="5888066"/>
            <a:ext cx="3303198" cy="473373"/>
          </a:xfrm>
          <a:prstGeom prst="rect">
            <a:avLst/>
          </a:prstGeom>
        </p:spPr>
      </p:pic>
    </p:spTree>
    <p:extLst>
      <p:ext uri="{BB962C8B-B14F-4D97-AF65-F5344CB8AC3E}">
        <p14:creationId xmlns:p14="http://schemas.microsoft.com/office/powerpoint/2010/main" val="307323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3977" y="6091686"/>
            <a:ext cx="2425997" cy="435812"/>
          </a:xfrm>
          <a:prstGeom prst="rect">
            <a:avLst/>
          </a:prstGeom>
        </p:spPr>
      </p:pic>
      <p:sp>
        <p:nvSpPr>
          <p:cNvPr id="9" name="Title 8">
            <a:extLst>
              <a:ext uri="{FF2B5EF4-FFF2-40B4-BE49-F238E27FC236}">
                <a16:creationId xmlns:a16="http://schemas.microsoft.com/office/drawing/2014/main" id="{8F321722-D843-724B-BF0A-89D8C9D11593}"/>
              </a:ext>
            </a:extLst>
          </p:cNvPr>
          <p:cNvSpPr txBox="1">
            <a:spLocks noGrp="1"/>
          </p:cNvSpPr>
          <p:nvPr>
            <p:ph type="title" idx="4294967295"/>
          </p:nvPr>
        </p:nvSpPr>
        <p:spPr>
          <a:xfrm>
            <a:off x="3407790" y="228600"/>
            <a:ext cx="7848600" cy="760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Informational Interviews</a:t>
            </a:r>
          </a:p>
        </p:txBody>
      </p:sp>
      <p:sp>
        <p:nvSpPr>
          <p:cNvPr id="3" name="TextBox 2">
            <a:extLst>
              <a:ext uri="{FF2B5EF4-FFF2-40B4-BE49-F238E27FC236}">
                <a16:creationId xmlns:a16="http://schemas.microsoft.com/office/drawing/2014/main" id="{B382947C-E5C5-BC92-B7E2-B31398991072}"/>
              </a:ext>
            </a:extLst>
          </p:cNvPr>
          <p:cNvSpPr txBox="1"/>
          <p:nvPr/>
        </p:nvSpPr>
        <p:spPr>
          <a:xfrm>
            <a:off x="699154" y="1005986"/>
            <a:ext cx="10793691" cy="545117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Pts val="1000"/>
              <a:buFontTx/>
              <a:buNone/>
              <a:tabLst>
                <a:tab pos="457200" algn="l"/>
              </a:tabLst>
              <a:defRPr/>
            </a:pPr>
            <a:endParaRPr kumimoji="0" lang="en-US"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Pts val="1000"/>
              <a:buFontTx/>
              <a:buNone/>
              <a:tabLst>
                <a:tab pos="457200" algn="l"/>
              </a:tabLst>
              <a:defRPr/>
            </a:pPr>
            <a:r>
              <a:rPr lang="en-US" sz="2400" kern="100">
                <a:solidFill>
                  <a:srgbClr val="002060"/>
                </a:solidFill>
                <a:latin typeface="Calibri" panose="020F0502020204030204" pitchFamily="34" charset="0"/>
                <a:cs typeface="Calibri" panose="020F0502020204030204" pitchFamily="34" charset="0"/>
              </a:rPr>
              <a:t>Valuable technique for exploring potential careers by asking experienced professionals about their career paths and expertise.</a:t>
            </a:r>
          </a:p>
          <a:p>
            <a:pPr marL="342900" marR="0" lvl="0" indent="-342900" algn="just" defTabSz="914400" rtl="0" eaLnBrk="1" fontAlgn="auto" latinLnBrk="0" hangingPunct="1">
              <a:lnSpc>
                <a:spcPct val="107000"/>
              </a:lnSpc>
              <a:spcBef>
                <a:spcPts val="0"/>
              </a:spcBef>
              <a:spcAft>
                <a:spcPts val="800"/>
              </a:spcAft>
              <a:buClrTx/>
              <a:buSzPct val="61000"/>
              <a:buFont typeface="Calibri" panose="020F0502020204030204" pitchFamily="34" charset="0"/>
              <a:buChar char="•"/>
              <a:tabLst>
                <a:tab pos="457200" algn="l"/>
              </a:tabLst>
              <a:defRPr/>
            </a:pPr>
            <a:r>
              <a:rPr lang="en-US" sz="2400" kern="100">
                <a:solidFill>
                  <a:srgbClr val="002060"/>
                </a:solidFill>
                <a:latin typeface="Calibri" panose="020F0502020204030204" pitchFamily="34" charset="0"/>
                <a:cs typeface="Calibri" panose="020F0502020204030204" pitchFamily="34" charset="0"/>
              </a:rPr>
              <a:t>Informal setting</a:t>
            </a:r>
          </a:p>
          <a:p>
            <a:pPr marL="342900" marR="0" lvl="0" indent="-342900" algn="just" defTabSz="914400" rtl="0" eaLnBrk="1" fontAlgn="auto" latinLnBrk="0" hangingPunct="1">
              <a:lnSpc>
                <a:spcPct val="107000"/>
              </a:lnSpc>
              <a:spcBef>
                <a:spcPts val="0"/>
              </a:spcBef>
              <a:spcAft>
                <a:spcPts val="800"/>
              </a:spcAft>
              <a:buClrTx/>
              <a:buSzPct val="61000"/>
              <a:buFont typeface="Calibri" panose="020F0502020204030204" pitchFamily="34" charset="0"/>
              <a:buChar char="•"/>
              <a:tabLst>
                <a:tab pos="457200" algn="l"/>
              </a:tabLst>
              <a:defRPr/>
            </a:pPr>
            <a:r>
              <a:rPr lang="en-US" sz="2400" kern="100">
                <a:solidFill>
                  <a:srgbClr val="002060"/>
                </a:solidFill>
                <a:latin typeface="Calibri" panose="020F0502020204030204" pitchFamily="34" charset="0"/>
                <a:cs typeface="Calibri" panose="020F0502020204030204" pitchFamily="34" charset="0"/>
              </a:rPr>
              <a:t>Low pressure</a:t>
            </a:r>
          </a:p>
          <a:p>
            <a:pPr marL="342900" marR="0" lvl="0" indent="-342900" algn="just" defTabSz="914400" rtl="0" eaLnBrk="1" fontAlgn="auto" latinLnBrk="0" hangingPunct="1">
              <a:lnSpc>
                <a:spcPct val="107000"/>
              </a:lnSpc>
              <a:spcBef>
                <a:spcPts val="0"/>
              </a:spcBef>
              <a:spcAft>
                <a:spcPts val="800"/>
              </a:spcAft>
              <a:buClrTx/>
              <a:buSzPct val="61000"/>
              <a:buFont typeface="Calibri" panose="020F0502020204030204" pitchFamily="34" charset="0"/>
              <a:buChar char="•"/>
              <a:tabLst>
                <a:tab pos="457200" algn="l"/>
              </a:tabLst>
              <a:defRPr/>
            </a:pPr>
            <a:r>
              <a:rPr lang="en-US" sz="2400" kern="100">
                <a:solidFill>
                  <a:srgbClr val="002060"/>
                </a:solidFill>
                <a:latin typeface="Calibri" panose="020F0502020204030204" pitchFamily="34" charset="0"/>
                <a:cs typeface="Calibri" panose="020F0502020204030204" pitchFamily="34" charset="0"/>
              </a:rPr>
              <a:t>Focused on networking, collecting information and learning about a specific career field, industry, school, etc.</a:t>
            </a:r>
          </a:p>
          <a:p>
            <a:pPr marL="342900" marR="0" lvl="0" indent="-342900" algn="just" defTabSz="914400" rtl="0" eaLnBrk="1" fontAlgn="auto" latinLnBrk="0" hangingPunct="1">
              <a:lnSpc>
                <a:spcPct val="107000"/>
              </a:lnSpc>
              <a:spcBef>
                <a:spcPts val="0"/>
              </a:spcBef>
              <a:spcAft>
                <a:spcPts val="800"/>
              </a:spcAft>
              <a:buClrTx/>
              <a:buSzPct val="61000"/>
              <a:buFont typeface="Calibri" panose="020F0502020204030204" pitchFamily="34" charset="0"/>
              <a:buChar char="•"/>
              <a:tabLst>
                <a:tab pos="457200" algn="l"/>
              </a:tabLst>
              <a:defRPr/>
            </a:pPr>
            <a:r>
              <a:rPr lang="en-US" sz="2400" kern="100">
                <a:solidFill>
                  <a:srgbClr val="002060"/>
                </a:solidFill>
                <a:latin typeface="Calibri" panose="020F0502020204030204" pitchFamily="34" charset="0"/>
                <a:cs typeface="Calibri" panose="020F0502020204030204" pitchFamily="34" charset="0"/>
              </a:rPr>
              <a:t>Gain insider information</a:t>
            </a:r>
          </a:p>
          <a:p>
            <a:pPr marL="342900" marR="0" lvl="0" indent="-342900" algn="just" defTabSz="914400" rtl="0" eaLnBrk="1" fontAlgn="auto" latinLnBrk="0" hangingPunct="1">
              <a:lnSpc>
                <a:spcPct val="107000"/>
              </a:lnSpc>
              <a:spcBef>
                <a:spcPts val="0"/>
              </a:spcBef>
              <a:spcAft>
                <a:spcPts val="800"/>
              </a:spcAft>
              <a:buClrTx/>
              <a:buSzPct val="61000"/>
              <a:buFont typeface="Calibri" panose="020F0502020204030204" pitchFamily="34" charset="0"/>
              <a:buChar char="•"/>
              <a:tabLst>
                <a:tab pos="457200" algn="l"/>
              </a:tabLst>
              <a:defRPr/>
            </a:pPr>
            <a:r>
              <a:rPr lang="en-US" sz="2400" kern="100">
                <a:solidFill>
                  <a:srgbClr val="002060"/>
                </a:solidFill>
                <a:latin typeface="Calibri" panose="020F0502020204030204" pitchFamily="34" charset="0"/>
                <a:cs typeface="Calibri" panose="020F0502020204030204" pitchFamily="34" charset="0"/>
              </a:rPr>
              <a:t>Develop meaningful relationships</a:t>
            </a:r>
          </a:p>
          <a:p>
            <a:pPr marL="342900" marR="0" lvl="0" indent="-342900" algn="just" defTabSz="914400" rtl="0" eaLnBrk="1" fontAlgn="auto" latinLnBrk="0" hangingPunct="1">
              <a:lnSpc>
                <a:spcPct val="107000"/>
              </a:lnSpc>
              <a:spcBef>
                <a:spcPts val="0"/>
              </a:spcBef>
              <a:spcAft>
                <a:spcPts val="800"/>
              </a:spcAft>
              <a:buClrTx/>
              <a:buSzPct val="61000"/>
              <a:buFont typeface="Calibri" panose="020F0502020204030204" pitchFamily="34" charset="0"/>
              <a:buChar char="•"/>
              <a:tabLst>
                <a:tab pos="457200" algn="l"/>
              </a:tabLst>
              <a:defRPr/>
            </a:pPr>
            <a:r>
              <a:rPr lang="en-US" sz="2400" kern="100">
                <a:solidFill>
                  <a:srgbClr val="002060"/>
                </a:solidFill>
                <a:latin typeface="Calibri" panose="020F0502020204030204" pitchFamily="34" charset="0"/>
                <a:cs typeface="Calibri" panose="020F0502020204030204" pitchFamily="34" charset="0"/>
              </a:rPr>
              <a:t>Enhance and build confidence for interviewing skills</a:t>
            </a:r>
          </a:p>
          <a:p>
            <a:pPr marL="0" marR="0" lvl="0" indent="0" algn="l" defTabSz="914400" rtl="0" eaLnBrk="1" fontAlgn="auto" latinLnBrk="0" hangingPunct="1">
              <a:lnSpc>
                <a:spcPct val="107000"/>
              </a:lnSpc>
              <a:spcBef>
                <a:spcPts val="0"/>
              </a:spcBef>
              <a:spcAft>
                <a:spcPts val="800"/>
              </a:spcAft>
              <a:buClrTx/>
              <a:buSzPts val="1000"/>
              <a:buFontTx/>
              <a:buNone/>
              <a:tabLst>
                <a:tab pos="457200" algn="l"/>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Pts val="1000"/>
              <a:buFontTx/>
              <a:buNone/>
              <a:tabLst>
                <a:tab pos="457200" algn="l"/>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074070FB-4F45-499F-B695-B5D2084B882E}"/>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text">
            <a:extLst>
              <a:ext uri="{FF2B5EF4-FFF2-40B4-BE49-F238E27FC236}">
                <a16:creationId xmlns:a16="http://schemas.microsoft.com/office/drawing/2014/main" id="{BB669CFF-D6A3-B5B3-6A62-3C9D32D1C8B9}"/>
              </a:ext>
            </a:extLst>
          </p:cNvPr>
          <p:cNvPicPr>
            <a:picLocks noChangeAspect="1"/>
          </p:cNvPicPr>
          <p:nvPr/>
        </p:nvPicPr>
        <p:blipFill>
          <a:blip r:embed="rId4"/>
          <a:stretch>
            <a:fillRect/>
          </a:stretch>
        </p:blipFill>
        <p:spPr>
          <a:xfrm>
            <a:off x="7693682" y="6118101"/>
            <a:ext cx="3216938" cy="444621"/>
          </a:xfrm>
          <a:prstGeom prst="rect">
            <a:avLst/>
          </a:prstGeom>
        </p:spPr>
      </p:pic>
    </p:spTree>
    <p:extLst>
      <p:ext uri="{BB962C8B-B14F-4D97-AF65-F5344CB8AC3E}">
        <p14:creationId xmlns:p14="http://schemas.microsoft.com/office/powerpoint/2010/main" val="209302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780C4CC-49CC-7442-8F2D-BB05DB48401C}"/>
              </a:ext>
            </a:extLst>
          </p:cNvPr>
          <p:cNvSpPr txBox="1">
            <a:spLocks noGrp="1"/>
          </p:cNvSpPr>
          <p:nvPr>
            <p:ph type="title" idx="4294967295"/>
          </p:nvPr>
        </p:nvSpPr>
        <p:spPr>
          <a:xfrm>
            <a:off x="3009970" y="745711"/>
            <a:ext cx="605782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Today’s Presenters</a:t>
            </a:r>
          </a:p>
        </p:txBody>
      </p:sp>
      <p:sp>
        <p:nvSpPr>
          <p:cNvPr id="2" name="TextBox 1">
            <a:extLst>
              <a:ext uri="{FF2B5EF4-FFF2-40B4-BE49-F238E27FC236}">
                <a16:creationId xmlns:a16="http://schemas.microsoft.com/office/drawing/2014/main" id="{6808BE4E-6D3E-4055-FCA8-C809A507BB51}"/>
              </a:ext>
            </a:extLst>
          </p:cNvPr>
          <p:cNvSpPr txBox="1"/>
          <p:nvPr/>
        </p:nvSpPr>
        <p:spPr>
          <a:xfrm>
            <a:off x="1038094" y="4310062"/>
            <a:ext cx="2025106" cy="923330"/>
          </a:xfrm>
          <a:prstGeom prst="rect">
            <a:avLst/>
          </a:prstGeom>
          <a:noFill/>
        </p:spPr>
        <p:txBody>
          <a:bodyPr wrap="square" rtlCol="0">
            <a:spAutoFit/>
          </a:bodyPr>
          <a:lstStyle/>
          <a:p>
            <a:r>
              <a:rPr lang="en-US">
                <a:solidFill>
                  <a:schemeClr val="accent1"/>
                </a:solidFill>
              </a:rPr>
              <a:t>Terry Holmgren</a:t>
            </a:r>
          </a:p>
          <a:p>
            <a:r>
              <a:rPr lang="en-US">
                <a:solidFill>
                  <a:schemeClr val="accent1"/>
                </a:solidFill>
              </a:rPr>
              <a:t>Employer Liaison</a:t>
            </a:r>
          </a:p>
          <a:p>
            <a:r>
              <a:rPr lang="en-US">
                <a:solidFill>
                  <a:schemeClr val="accent1"/>
                </a:solidFill>
              </a:rPr>
              <a:t>SSCE</a:t>
            </a:r>
          </a:p>
        </p:txBody>
      </p:sp>
      <p:pic>
        <p:nvPicPr>
          <p:cNvPr id="16" name="Picture 15" descr="A person wearing a blue shirt and tie&#10;">
            <a:extLst>
              <a:ext uri="{FF2B5EF4-FFF2-40B4-BE49-F238E27FC236}">
                <a16:creationId xmlns:a16="http://schemas.microsoft.com/office/drawing/2014/main" id="{977BB443-F3CE-C144-73E7-C52B493AE42B}"/>
              </a:ext>
            </a:extLst>
          </p:cNvPr>
          <p:cNvPicPr>
            <a:picLocks noChangeAspect="1"/>
          </p:cNvPicPr>
          <p:nvPr/>
        </p:nvPicPr>
        <p:blipFill>
          <a:blip r:embed="rId3"/>
          <a:stretch>
            <a:fillRect/>
          </a:stretch>
        </p:blipFill>
        <p:spPr>
          <a:xfrm>
            <a:off x="1152202" y="2104999"/>
            <a:ext cx="1625860" cy="2064488"/>
          </a:xfrm>
          <a:prstGeom prst="rect">
            <a:avLst/>
          </a:prstGeom>
        </p:spPr>
      </p:pic>
      <p:sp>
        <p:nvSpPr>
          <p:cNvPr id="6" name="TextBox 5">
            <a:extLst>
              <a:ext uri="{FF2B5EF4-FFF2-40B4-BE49-F238E27FC236}">
                <a16:creationId xmlns:a16="http://schemas.microsoft.com/office/drawing/2014/main" id="{EA46236D-0FA4-6A14-59F0-0B30590CF15B}"/>
              </a:ext>
            </a:extLst>
          </p:cNvPr>
          <p:cNvSpPr txBox="1"/>
          <p:nvPr/>
        </p:nvSpPr>
        <p:spPr>
          <a:xfrm>
            <a:off x="3757703" y="4310062"/>
            <a:ext cx="2482631" cy="923330"/>
          </a:xfrm>
          <a:prstGeom prst="rect">
            <a:avLst/>
          </a:prstGeom>
          <a:noFill/>
        </p:spPr>
        <p:txBody>
          <a:bodyPr wrap="square" rtlCol="0">
            <a:spAutoFit/>
          </a:bodyPr>
          <a:lstStyle/>
          <a:p>
            <a:r>
              <a:rPr lang="en-US">
                <a:solidFill>
                  <a:schemeClr val="accent1"/>
                </a:solidFill>
              </a:rPr>
              <a:t>Rupali Potnis</a:t>
            </a:r>
          </a:p>
          <a:p>
            <a:r>
              <a:rPr lang="en-US">
                <a:solidFill>
                  <a:schemeClr val="accent1"/>
                </a:solidFill>
              </a:rPr>
              <a:t>Sr Project Coordinator </a:t>
            </a:r>
          </a:p>
          <a:p>
            <a:r>
              <a:rPr lang="en-US">
                <a:solidFill>
                  <a:schemeClr val="accent1"/>
                </a:solidFill>
              </a:rPr>
              <a:t>CMEC</a:t>
            </a:r>
          </a:p>
        </p:txBody>
      </p:sp>
      <p:pic>
        <p:nvPicPr>
          <p:cNvPr id="19" name="Picture 18" descr="A person smiling for the camera&#10;">
            <a:extLst>
              <a:ext uri="{FF2B5EF4-FFF2-40B4-BE49-F238E27FC236}">
                <a16:creationId xmlns:a16="http://schemas.microsoft.com/office/drawing/2014/main" id="{3C90E5CC-B8C9-DC63-D6D7-D86B876979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4655" y="2122626"/>
            <a:ext cx="1625860" cy="2064488"/>
          </a:xfrm>
          <a:prstGeom prst="rect">
            <a:avLst/>
          </a:prstGeom>
        </p:spPr>
      </p:pic>
      <p:sp>
        <p:nvSpPr>
          <p:cNvPr id="3" name="TextBox 2">
            <a:extLst>
              <a:ext uri="{FF2B5EF4-FFF2-40B4-BE49-F238E27FC236}">
                <a16:creationId xmlns:a16="http://schemas.microsoft.com/office/drawing/2014/main" id="{1D52E2F3-2400-16D0-6B31-C3E9309E79AA}"/>
              </a:ext>
            </a:extLst>
          </p:cNvPr>
          <p:cNvSpPr txBox="1"/>
          <p:nvPr/>
        </p:nvSpPr>
        <p:spPr>
          <a:xfrm>
            <a:off x="6511685" y="4310062"/>
            <a:ext cx="2771298" cy="923330"/>
          </a:xfrm>
          <a:prstGeom prst="rect">
            <a:avLst/>
          </a:prstGeom>
          <a:noFill/>
        </p:spPr>
        <p:txBody>
          <a:bodyPr wrap="square" rtlCol="0">
            <a:spAutoFit/>
          </a:bodyPr>
          <a:lstStyle/>
          <a:p>
            <a:r>
              <a:rPr lang="en-US">
                <a:solidFill>
                  <a:schemeClr val="accent1"/>
                </a:solidFill>
              </a:rPr>
              <a:t>Christine Ventulett-Buckley</a:t>
            </a:r>
          </a:p>
          <a:p>
            <a:r>
              <a:rPr lang="en-US">
                <a:solidFill>
                  <a:schemeClr val="accent1"/>
                </a:solidFill>
              </a:rPr>
              <a:t>Sr Project Coordinator </a:t>
            </a:r>
          </a:p>
          <a:p>
            <a:r>
              <a:rPr lang="en-US">
                <a:solidFill>
                  <a:schemeClr val="accent1"/>
                </a:solidFill>
              </a:rPr>
              <a:t>WMEC</a:t>
            </a:r>
          </a:p>
        </p:txBody>
      </p:sp>
      <p:pic>
        <p:nvPicPr>
          <p:cNvPr id="15" name="Picture 14" descr="A person smiling at camera">
            <a:extLst>
              <a:ext uri="{FF2B5EF4-FFF2-40B4-BE49-F238E27FC236}">
                <a16:creationId xmlns:a16="http://schemas.microsoft.com/office/drawing/2014/main" id="{84C66EEE-F30D-B5E7-87A1-B7D7ECBAA4A7}"/>
              </a:ext>
            </a:extLst>
          </p:cNvPr>
          <p:cNvPicPr>
            <a:picLocks noChangeAspect="1"/>
          </p:cNvPicPr>
          <p:nvPr/>
        </p:nvPicPr>
        <p:blipFill>
          <a:blip r:embed="rId5"/>
          <a:stretch>
            <a:fillRect/>
          </a:stretch>
        </p:blipFill>
        <p:spPr>
          <a:xfrm>
            <a:off x="6605953" y="2117143"/>
            <a:ext cx="1625860" cy="2064488"/>
          </a:xfrm>
          <a:prstGeom prst="rect">
            <a:avLst/>
          </a:prstGeom>
        </p:spPr>
      </p:pic>
      <p:sp>
        <p:nvSpPr>
          <p:cNvPr id="7" name="TextBox 6">
            <a:extLst>
              <a:ext uri="{FF2B5EF4-FFF2-40B4-BE49-F238E27FC236}">
                <a16:creationId xmlns:a16="http://schemas.microsoft.com/office/drawing/2014/main" id="{847FF5BD-B544-2E5E-5C6C-4080AA8622F1}"/>
              </a:ext>
            </a:extLst>
          </p:cNvPr>
          <p:cNvSpPr txBox="1"/>
          <p:nvPr/>
        </p:nvSpPr>
        <p:spPr>
          <a:xfrm>
            <a:off x="9338077" y="4310062"/>
            <a:ext cx="2022495" cy="923330"/>
          </a:xfrm>
          <a:prstGeom prst="rect">
            <a:avLst/>
          </a:prstGeom>
          <a:noFill/>
        </p:spPr>
        <p:txBody>
          <a:bodyPr wrap="square" rtlCol="0">
            <a:spAutoFit/>
          </a:bodyPr>
          <a:lstStyle/>
          <a:p>
            <a:r>
              <a:rPr lang="en-US">
                <a:solidFill>
                  <a:schemeClr val="accent1"/>
                </a:solidFill>
              </a:rPr>
              <a:t>Amanda Amaral</a:t>
            </a:r>
          </a:p>
          <a:p>
            <a:r>
              <a:rPr lang="en-US">
                <a:solidFill>
                  <a:schemeClr val="accent1"/>
                </a:solidFill>
              </a:rPr>
              <a:t>Employer Liaison</a:t>
            </a:r>
          </a:p>
          <a:p>
            <a:r>
              <a:rPr lang="en-US">
                <a:solidFill>
                  <a:schemeClr val="accent1"/>
                </a:solidFill>
              </a:rPr>
              <a:t>NEEC</a:t>
            </a:r>
          </a:p>
        </p:txBody>
      </p:sp>
      <p:pic>
        <p:nvPicPr>
          <p:cNvPr id="17" name="Content Placeholder 6" descr="A person with red hair smiling&#10;">
            <a:extLst>
              <a:ext uri="{FF2B5EF4-FFF2-40B4-BE49-F238E27FC236}">
                <a16:creationId xmlns:a16="http://schemas.microsoft.com/office/drawing/2014/main" id="{0AE6D24B-4BFC-8BA6-20AB-5A1B02ED25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7251" y="2120647"/>
            <a:ext cx="1736437" cy="2064488"/>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69856" y="6110945"/>
            <a:ext cx="2149110" cy="389705"/>
          </a:xfrm>
          <a:prstGeom prst="rect">
            <a:avLst/>
          </a:prstGeom>
        </p:spPr>
      </p:pic>
      <p:pic>
        <p:nvPicPr>
          <p:cNvPr id="9" name="Picture 8">
            <a:extLst>
              <a:ext uri="{FF2B5EF4-FFF2-40B4-BE49-F238E27FC236}">
                <a16:creationId xmlns:a16="http://schemas.microsoft.com/office/drawing/2014/main" id="{BF2D5B99-1E68-525F-823C-1D02C644DAB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843871" y="6118104"/>
            <a:ext cx="2512444" cy="401487"/>
          </a:xfrm>
          <a:prstGeom prst="rect">
            <a:avLst/>
          </a:prstGeom>
        </p:spPr>
      </p:pic>
    </p:spTree>
    <p:extLst>
      <p:ext uri="{BB962C8B-B14F-4D97-AF65-F5344CB8AC3E}">
        <p14:creationId xmlns:p14="http://schemas.microsoft.com/office/powerpoint/2010/main" val="91734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6943" y="6050936"/>
            <a:ext cx="2149110" cy="389705"/>
          </a:xfrm>
          <a:prstGeom prst="rect">
            <a:avLst/>
          </a:prstGeom>
        </p:spPr>
      </p:pic>
      <p:sp>
        <p:nvSpPr>
          <p:cNvPr id="8" name="Title 7">
            <a:extLst>
              <a:ext uri="{FF2B5EF4-FFF2-40B4-BE49-F238E27FC236}">
                <a16:creationId xmlns:a16="http://schemas.microsoft.com/office/drawing/2014/main" id="{2780C4CC-49CC-7442-8F2D-BB05DB48401C}"/>
              </a:ext>
            </a:extLst>
          </p:cNvPr>
          <p:cNvSpPr txBox="1">
            <a:spLocks noGrp="1"/>
          </p:cNvSpPr>
          <p:nvPr>
            <p:ph type="title" idx="4294967295"/>
          </p:nvPr>
        </p:nvSpPr>
        <p:spPr>
          <a:xfrm>
            <a:off x="3562350" y="862099"/>
            <a:ext cx="50673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Christine</a:t>
            </a:r>
            <a:r>
              <a:rPr kumimoji="0" lang="en-US" sz="3200" b="0"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2F5F"/>
                </a:solidFill>
                <a:effectLst/>
                <a:uLnTx/>
                <a:uFillTx/>
                <a:latin typeface="Calibri" panose="020F0502020204030204" pitchFamily="34" charset="0"/>
                <a:ea typeface="+mn-ea"/>
                <a:cs typeface="Calibri" panose="020F0502020204030204" pitchFamily="34" charset="0"/>
              </a:rPr>
              <a:t>Ventulett</a:t>
            </a: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-Buckley</a:t>
            </a:r>
          </a:p>
        </p:txBody>
      </p:sp>
      <p:pic>
        <p:nvPicPr>
          <p:cNvPr id="16" name="Content Placeholder 15">
            <a:extLst>
              <a:ext uri="{FF2B5EF4-FFF2-40B4-BE49-F238E27FC236}">
                <a16:creationId xmlns:a16="http://schemas.microsoft.com/office/drawing/2014/main" id="{38E2D812-302A-086B-2D03-AC9FE8F3BA47}"/>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678" y="1732127"/>
            <a:ext cx="3660704" cy="3886200"/>
          </a:xfrm>
        </p:spPr>
      </p:pic>
      <p:sp>
        <p:nvSpPr>
          <p:cNvPr id="13" name="Content Placeholder 12">
            <a:extLst>
              <a:ext uri="{FF2B5EF4-FFF2-40B4-BE49-F238E27FC236}">
                <a16:creationId xmlns:a16="http://schemas.microsoft.com/office/drawing/2014/main" id="{6D522CE1-0BE0-7DC4-FED9-35F2EF9467EF}"/>
              </a:ext>
            </a:extLst>
          </p:cNvPr>
          <p:cNvSpPr>
            <a:spLocks noGrp="1"/>
          </p:cNvSpPr>
          <p:nvPr>
            <p:ph sz="half" idx="1"/>
          </p:nvPr>
        </p:nvSpPr>
        <p:spPr>
          <a:xfrm>
            <a:off x="4522672" y="1544250"/>
            <a:ext cx="7096650" cy="4329473"/>
          </a:xfrm>
        </p:spPr>
        <p:txBody>
          <a:bodyPr>
            <a:normAutofit/>
          </a:bodyPr>
          <a:lstStyle/>
          <a:p>
            <a:pPr marL="0" indent="0" algn="just">
              <a:buNone/>
            </a:pPr>
            <a:r>
              <a:rPr lang="en-US" sz="2400">
                <a:solidFill>
                  <a:schemeClr val="accent1"/>
                </a:solidFill>
              </a:rPr>
              <a:t>Christine Ventulett-Buckley is the Sr. Project Coordinator/Employer Liaison for WMEC at Riverside Community Care and manages CVS retail and Culinary Foundations training programs. She has a background in vocational rehabilitation and occupational therapy, with extensive experience supporting individuals with disabilities in achieving employment success.</a:t>
            </a:r>
          </a:p>
        </p:txBody>
      </p:sp>
      <p:sp>
        <p:nvSpPr>
          <p:cNvPr id="2" name="Rectangle 1">
            <a:extLst>
              <a:ext uri="{FF2B5EF4-FFF2-40B4-BE49-F238E27FC236}">
                <a16:creationId xmlns:a16="http://schemas.microsoft.com/office/drawing/2014/main" id="{15156235-488A-75E2-BA46-5DFD96EEEE70}"/>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green text">
            <a:extLst>
              <a:ext uri="{FF2B5EF4-FFF2-40B4-BE49-F238E27FC236}">
                <a16:creationId xmlns:a16="http://schemas.microsoft.com/office/drawing/2014/main" id="{2A84D4BB-1AE0-39A9-B52F-3131FE7FD055}"/>
              </a:ext>
            </a:extLst>
          </p:cNvPr>
          <p:cNvPicPr>
            <a:picLocks noChangeAspect="1"/>
          </p:cNvPicPr>
          <p:nvPr/>
        </p:nvPicPr>
        <p:blipFill>
          <a:blip r:embed="rId4"/>
          <a:stretch>
            <a:fillRect/>
          </a:stretch>
        </p:blipFill>
        <p:spPr>
          <a:xfrm>
            <a:off x="8067494" y="6046217"/>
            <a:ext cx="3288821" cy="401486"/>
          </a:xfrm>
          <a:prstGeom prst="rect">
            <a:avLst/>
          </a:prstGeom>
        </p:spPr>
      </p:pic>
    </p:spTree>
    <p:extLst>
      <p:ext uri="{BB962C8B-B14F-4D97-AF65-F5344CB8AC3E}">
        <p14:creationId xmlns:p14="http://schemas.microsoft.com/office/powerpoint/2010/main" val="1140024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400" y="6050936"/>
            <a:ext cx="2149110" cy="389705"/>
          </a:xfrm>
          <a:prstGeom prst="rect">
            <a:avLst/>
          </a:prstGeom>
        </p:spPr>
      </p:pic>
      <p:sp>
        <p:nvSpPr>
          <p:cNvPr id="8" name="Title 7">
            <a:extLst>
              <a:ext uri="{FF2B5EF4-FFF2-40B4-BE49-F238E27FC236}">
                <a16:creationId xmlns:a16="http://schemas.microsoft.com/office/drawing/2014/main" id="{2780C4CC-49CC-7442-8F2D-BB05DB48401C}"/>
              </a:ext>
            </a:extLst>
          </p:cNvPr>
          <p:cNvSpPr txBox="1">
            <a:spLocks noGrp="1"/>
          </p:cNvSpPr>
          <p:nvPr>
            <p:ph type="title" idx="4294967295"/>
          </p:nvPr>
        </p:nvSpPr>
        <p:spPr>
          <a:xfrm>
            <a:off x="533400" y="1143000"/>
            <a:ext cx="1136931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mn-lt"/>
                <a:ea typeface="+mn-ea"/>
                <a:cs typeface="+mn-cs"/>
              </a:rPr>
              <a:t>Creating an Effective Elevator Pitch is Key to Networking Success</a:t>
            </a:r>
          </a:p>
        </p:txBody>
      </p:sp>
      <p:sp>
        <p:nvSpPr>
          <p:cNvPr id="6" name="TextBox 5">
            <a:extLst>
              <a:ext uri="{FF2B5EF4-FFF2-40B4-BE49-F238E27FC236}">
                <a16:creationId xmlns:a16="http://schemas.microsoft.com/office/drawing/2014/main" id="{14E3C1AE-24DC-2973-6B76-B8F9F8A2C420}"/>
              </a:ext>
            </a:extLst>
          </p:cNvPr>
          <p:cNvSpPr txBox="1"/>
          <p:nvPr/>
        </p:nvSpPr>
        <p:spPr>
          <a:xfrm>
            <a:off x="1443446" y="2240500"/>
            <a:ext cx="10134600" cy="2800767"/>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rgbClr val="002060"/>
                </a:solidFill>
              </a:rPr>
              <a:t>What is an Elevator Pitch?</a:t>
            </a:r>
          </a:p>
          <a:p>
            <a:pPr marL="285750" indent="-285750">
              <a:buFont typeface="Arial" panose="020B0604020202020204" pitchFamily="34" charset="0"/>
              <a:buChar char="•"/>
            </a:pPr>
            <a:endParaRPr lang="en-US" sz="2800">
              <a:solidFill>
                <a:srgbClr val="002060"/>
              </a:solidFill>
            </a:endParaRPr>
          </a:p>
          <a:p>
            <a:pPr marL="285750" indent="-285750">
              <a:buFont typeface="Arial" panose="020B0604020202020204" pitchFamily="34" charset="0"/>
              <a:buChar char="•"/>
            </a:pPr>
            <a:r>
              <a:rPr lang="en-US" sz="2800">
                <a:solidFill>
                  <a:srgbClr val="002060"/>
                </a:solidFill>
              </a:rPr>
              <a:t>Why is it important?</a:t>
            </a:r>
          </a:p>
          <a:p>
            <a:pPr marL="285750" indent="-285750">
              <a:buFont typeface="Arial" panose="020B0604020202020204" pitchFamily="34" charset="0"/>
              <a:buChar char="•"/>
            </a:pPr>
            <a:endParaRPr lang="en-US" sz="2800">
              <a:solidFill>
                <a:srgbClr val="002060"/>
              </a:solidFill>
            </a:endParaRPr>
          </a:p>
          <a:p>
            <a:pPr marL="285750" indent="-285750">
              <a:buFont typeface="Arial" panose="020B0604020202020204" pitchFamily="34" charset="0"/>
              <a:buChar char="•"/>
            </a:pPr>
            <a:r>
              <a:rPr lang="en-US" sz="2800">
                <a:solidFill>
                  <a:srgbClr val="002060"/>
                </a:solidFill>
              </a:rPr>
              <a:t>When to use it?</a:t>
            </a:r>
          </a:p>
          <a:p>
            <a:pPr marL="285750" indent="-285750">
              <a:buFont typeface="Arial" panose="020B0604020202020204" pitchFamily="34" charset="0"/>
              <a:buChar char="•"/>
            </a:pPr>
            <a:endParaRPr lang="en-US">
              <a:solidFill>
                <a:schemeClr val="accent2">
                  <a:lumMod val="50000"/>
                </a:schemeClr>
              </a:solidFill>
            </a:endParaRPr>
          </a:p>
          <a:p>
            <a:pPr marL="285750" indent="-285750">
              <a:buFont typeface="Arial" panose="020B0604020202020204" pitchFamily="34" charset="0"/>
              <a:buChar char="•"/>
            </a:pPr>
            <a:endParaRPr lang="en-US">
              <a:solidFill>
                <a:schemeClr val="accent2">
                  <a:lumMod val="50000"/>
                </a:schemeClr>
              </a:solidFill>
            </a:endParaRPr>
          </a:p>
        </p:txBody>
      </p:sp>
      <p:sp>
        <p:nvSpPr>
          <p:cNvPr id="2" name="Rectangle 1">
            <a:extLst>
              <a:ext uri="{FF2B5EF4-FFF2-40B4-BE49-F238E27FC236}">
                <a16:creationId xmlns:a16="http://schemas.microsoft.com/office/drawing/2014/main" id="{3EA13C8B-7E6A-854D-E332-A457B19B3C57}"/>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green text">
            <a:extLst>
              <a:ext uri="{FF2B5EF4-FFF2-40B4-BE49-F238E27FC236}">
                <a16:creationId xmlns:a16="http://schemas.microsoft.com/office/drawing/2014/main" id="{399956A6-253D-E4F2-DE60-C410F29CA91D}"/>
              </a:ext>
            </a:extLst>
          </p:cNvPr>
          <p:cNvPicPr>
            <a:picLocks noChangeAspect="1"/>
          </p:cNvPicPr>
          <p:nvPr/>
        </p:nvPicPr>
        <p:blipFill>
          <a:blip r:embed="rId4"/>
          <a:stretch>
            <a:fillRect/>
          </a:stretch>
        </p:blipFill>
        <p:spPr>
          <a:xfrm>
            <a:off x="8398173" y="5873688"/>
            <a:ext cx="2958142" cy="574015"/>
          </a:xfrm>
          <a:prstGeom prst="rect">
            <a:avLst/>
          </a:prstGeom>
        </p:spPr>
      </p:pic>
    </p:spTree>
    <p:extLst>
      <p:ext uri="{BB962C8B-B14F-4D97-AF65-F5344CB8AC3E}">
        <p14:creationId xmlns:p14="http://schemas.microsoft.com/office/powerpoint/2010/main" val="71596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400" y="6050936"/>
            <a:ext cx="2149110" cy="389705"/>
          </a:xfrm>
          <a:prstGeom prst="rect">
            <a:avLst/>
          </a:prstGeom>
        </p:spPr>
      </p:pic>
      <p:sp>
        <p:nvSpPr>
          <p:cNvPr id="8" name="Title 7">
            <a:extLst>
              <a:ext uri="{FF2B5EF4-FFF2-40B4-BE49-F238E27FC236}">
                <a16:creationId xmlns:a16="http://schemas.microsoft.com/office/drawing/2014/main" id="{2780C4CC-49CC-7442-8F2D-BB05DB48401C}"/>
              </a:ext>
            </a:extLst>
          </p:cNvPr>
          <p:cNvSpPr txBox="1">
            <a:spLocks noGrp="1"/>
          </p:cNvSpPr>
          <p:nvPr>
            <p:ph type="title" idx="4294967295"/>
          </p:nvPr>
        </p:nvSpPr>
        <p:spPr>
          <a:xfrm>
            <a:off x="2065492" y="712803"/>
            <a:ext cx="80772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mn-lt"/>
                <a:ea typeface="+mn-ea"/>
                <a:cs typeface="+mn-cs"/>
              </a:rPr>
              <a:t>Elements of a Compelling Elevator Pitch</a:t>
            </a:r>
          </a:p>
        </p:txBody>
      </p:sp>
      <p:sp>
        <p:nvSpPr>
          <p:cNvPr id="6" name="TextBox 5">
            <a:extLst>
              <a:ext uri="{FF2B5EF4-FFF2-40B4-BE49-F238E27FC236}">
                <a16:creationId xmlns:a16="http://schemas.microsoft.com/office/drawing/2014/main" id="{14E3C1AE-24DC-2973-6B76-B8F9F8A2C420}"/>
              </a:ext>
            </a:extLst>
          </p:cNvPr>
          <p:cNvSpPr txBox="1"/>
          <p:nvPr/>
        </p:nvSpPr>
        <p:spPr>
          <a:xfrm>
            <a:off x="624604" y="1752575"/>
            <a:ext cx="10942792" cy="2954655"/>
          </a:xfrm>
          <a:prstGeom prst="rect">
            <a:avLst/>
          </a:prstGeom>
          <a:noFill/>
        </p:spPr>
        <p:txBody>
          <a:bodyPr wrap="square" rtlCol="0">
            <a:spAutoFit/>
          </a:bodyPr>
          <a:lstStyle/>
          <a:p>
            <a:pPr marL="285750" indent="-285750" algn="just">
              <a:buFont typeface="Arial" panose="020B0604020202020204" pitchFamily="34" charset="0"/>
              <a:buChar char="•"/>
            </a:pPr>
            <a:r>
              <a:rPr lang="en-US" sz="2400">
                <a:solidFill>
                  <a:schemeClr val="accent1"/>
                </a:solidFill>
              </a:rPr>
              <a:t>Introduction: Who are you?</a:t>
            </a:r>
          </a:p>
          <a:p>
            <a:pPr marL="285750" indent="-285750" algn="just">
              <a:buFont typeface="Arial" panose="020B0604020202020204" pitchFamily="34" charset="0"/>
              <a:buChar char="•"/>
            </a:pPr>
            <a:r>
              <a:rPr lang="en-US" sz="2400">
                <a:solidFill>
                  <a:schemeClr val="accent1"/>
                </a:solidFill>
              </a:rPr>
              <a:t>What You Do: Summarize your expertise, job title, and education</a:t>
            </a:r>
          </a:p>
          <a:p>
            <a:pPr marL="285750" indent="-285750" algn="just">
              <a:buFont typeface="Arial" panose="020B0604020202020204" pitchFamily="34" charset="0"/>
              <a:buChar char="•"/>
            </a:pPr>
            <a:r>
              <a:rPr lang="en-US" sz="2400">
                <a:solidFill>
                  <a:schemeClr val="accent1"/>
                </a:solidFill>
              </a:rPr>
              <a:t>What makes you unique: What skills, experiences &amp; assets do you have? </a:t>
            </a:r>
          </a:p>
          <a:p>
            <a:pPr marL="285750" indent="-285750" algn="just">
              <a:buFont typeface="Arial" panose="020B0604020202020204" pitchFamily="34" charset="0"/>
              <a:buChar char="•"/>
            </a:pPr>
            <a:r>
              <a:rPr lang="en-US" sz="2400">
                <a:solidFill>
                  <a:schemeClr val="accent1"/>
                </a:solidFill>
              </a:rPr>
              <a:t>Make the Connection: How do you fit in with what they are looking for? *Need to know about them and what they do/ want</a:t>
            </a:r>
          </a:p>
          <a:p>
            <a:pPr marL="285750" indent="-285750" algn="just">
              <a:buFont typeface="Arial" panose="020B0604020202020204" pitchFamily="34" charset="0"/>
              <a:buChar char="•"/>
            </a:pPr>
            <a:r>
              <a:rPr lang="en-US" sz="2400">
                <a:solidFill>
                  <a:schemeClr val="accent1"/>
                </a:solidFill>
              </a:rPr>
              <a:t>Call to Action: End with a question, request or invitation to connect further. Make a specific, direct, clear ask and make sure you know next steps.</a:t>
            </a:r>
          </a:p>
          <a:p>
            <a:pPr marL="285750" indent="-285750">
              <a:buFont typeface="Arial" panose="020B0604020202020204" pitchFamily="34" charset="0"/>
              <a:buChar char="•"/>
            </a:pPr>
            <a:endParaRPr lang="en-US">
              <a:solidFill>
                <a:schemeClr val="accent2">
                  <a:lumMod val="50000"/>
                </a:schemeClr>
              </a:solidFill>
            </a:endParaRPr>
          </a:p>
        </p:txBody>
      </p:sp>
      <p:sp>
        <p:nvSpPr>
          <p:cNvPr id="3" name="Rectangle 2">
            <a:extLst>
              <a:ext uri="{FF2B5EF4-FFF2-40B4-BE49-F238E27FC236}">
                <a16:creationId xmlns:a16="http://schemas.microsoft.com/office/drawing/2014/main" id="{3B76433C-AB35-54D6-AC19-0E0F0279EBD7}"/>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green text">
            <a:extLst>
              <a:ext uri="{FF2B5EF4-FFF2-40B4-BE49-F238E27FC236}">
                <a16:creationId xmlns:a16="http://schemas.microsoft.com/office/drawing/2014/main" id="{17592826-CD63-82A6-5583-EA4D13DFDD79}"/>
              </a:ext>
            </a:extLst>
          </p:cNvPr>
          <p:cNvPicPr>
            <a:picLocks noChangeAspect="1"/>
          </p:cNvPicPr>
          <p:nvPr/>
        </p:nvPicPr>
        <p:blipFill>
          <a:blip r:embed="rId4"/>
          <a:stretch>
            <a:fillRect/>
          </a:stretch>
        </p:blipFill>
        <p:spPr>
          <a:xfrm>
            <a:off x="8513192" y="5916820"/>
            <a:ext cx="2843123" cy="530883"/>
          </a:xfrm>
          <a:prstGeom prst="rect">
            <a:avLst/>
          </a:prstGeom>
        </p:spPr>
      </p:pic>
    </p:spTree>
    <p:extLst>
      <p:ext uri="{BB962C8B-B14F-4D97-AF65-F5344CB8AC3E}">
        <p14:creationId xmlns:p14="http://schemas.microsoft.com/office/powerpoint/2010/main" val="3996888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400" y="5966930"/>
            <a:ext cx="2149110" cy="389705"/>
          </a:xfrm>
          <a:prstGeom prst="rect">
            <a:avLst/>
          </a:prstGeom>
        </p:spPr>
      </p:pic>
      <p:sp>
        <p:nvSpPr>
          <p:cNvPr id="8" name="Title 7">
            <a:extLst>
              <a:ext uri="{FF2B5EF4-FFF2-40B4-BE49-F238E27FC236}">
                <a16:creationId xmlns:a16="http://schemas.microsoft.com/office/drawing/2014/main" id="{2780C4CC-49CC-7442-8F2D-BB05DB48401C}"/>
              </a:ext>
            </a:extLst>
          </p:cNvPr>
          <p:cNvSpPr txBox="1">
            <a:spLocks noGrp="1"/>
          </p:cNvSpPr>
          <p:nvPr>
            <p:ph type="title" idx="4294967295"/>
          </p:nvPr>
        </p:nvSpPr>
        <p:spPr>
          <a:xfrm>
            <a:off x="1905785" y="487336"/>
            <a:ext cx="80772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Tips for an Effective Elevator Pitch</a:t>
            </a:r>
          </a:p>
        </p:txBody>
      </p:sp>
      <p:sp>
        <p:nvSpPr>
          <p:cNvPr id="6" name="TextBox 5">
            <a:extLst>
              <a:ext uri="{FF2B5EF4-FFF2-40B4-BE49-F238E27FC236}">
                <a16:creationId xmlns:a16="http://schemas.microsoft.com/office/drawing/2014/main" id="{14E3C1AE-24DC-2973-6B76-B8F9F8A2C420}"/>
              </a:ext>
            </a:extLst>
          </p:cNvPr>
          <p:cNvSpPr txBox="1"/>
          <p:nvPr/>
        </p:nvSpPr>
        <p:spPr>
          <a:xfrm>
            <a:off x="632696" y="1411251"/>
            <a:ext cx="10942792" cy="4216539"/>
          </a:xfrm>
          <a:prstGeom prst="rect">
            <a:avLst/>
          </a:prstGeom>
          <a:noFill/>
        </p:spPr>
        <p:txBody>
          <a:bodyPr wrap="square" rtlCol="0">
            <a:spAutoFit/>
          </a:bodyPr>
          <a:lstStyle/>
          <a:p>
            <a:pPr marL="285750" indent="-285750" algn="just">
              <a:buFont typeface="Arial" panose="020B0604020202020204" pitchFamily="34" charset="0"/>
              <a:buChar char="•"/>
            </a:pPr>
            <a:r>
              <a:rPr lang="en-US" sz="2400">
                <a:solidFill>
                  <a:srgbClr val="002060"/>
                </a:solidFill>
              </a:rPr>
              <a:t>Tailor it to your audience </a:t>
            </a:r>
          </a:p>
          <a:p>
            <a:pPr marL="285750" indent="-285750" algn="just">
              <a:buFont typeface="Arial" panose="020B0604020202020204" pitchFamily="34" charset="0"/>
              <a:buChar char="•"/>
            </a:pPr>
            <a:r>
              <a:rPr lang="en-US" sz="2400">
                <a:solidFill>
                  <a:srgbClr val="002060"/>
                </a:solidFill>
              </a:rPr>
              <a:t>Know your goal </a:t>
            </a:r>
          </a:p>
          <a:p>
            <a:pPr marL="285750" indent="-285750" algn="just">
              <a:buFont typeface="Arial" panose="020B0604020202020204" pitchFamily="34" charset="0"/>
              <a:buChar char="•"/>
            </a:pPr>
            <a:r>
              <a:rPr lang="en-US" sz="2400">
                <a:solidFill>
                  <a:srgbClr val="002060"/>
                </a:solidFill>
              </a:rPr>
              <a:t>Highlight what makes you unique</a:t>
            </a:r>
          </a:p>
          <a:p>
            <a:pPr marL="285750" indent="-285750" algn="just">
              <a:buFont typeface="Arial" panose="020B0604020202020204" pitchFamily="34" charset="0"/>
              <a:buChar char="•"/>
            </a:pPr>
            <a:r>
              <a:rPr lang="en-US" sz="2400">
                <a:solidFill>
                  <a:srgbClr val="002060"/>
                </a:solidFill>
              </a:rPr>
              <a:t>Practice &amp; refine</a:t>
            </a:r>
          </a:p>
          <a:p>
            <a:pPr marL="285750" indent="-285750" algn="just">
              <a:buFont typeface="Arial" panose="020B0604020202020204" pitchFamily="34" charset="0"/>
              <a:buChar char="•"/>
            </a:pPr>
            <a:r>
              <a:rPr lang="en-US" sz="2400">
                <a:solidFill>
                  <a:srgbClr val="002060"/>
                </a:solidFill>
              </a:rPr>
              <a:t>Time yourself</a:t>
            </a:r>
          </a:p>
          <a:p>
            <a:pPr marL="285750" indent="-285750" algn="just">
              <a:buFont typeface="Arial" panose="020B0604020202020204" pitchFamily="34" charset="0"/>
              <a:buChar char="•"/>
            </a:pPr>
            <a:r>
              <a:rPr lang="en-US" sz="2400">
                <a:solidFill>
                  <a:srgbClr val="002060"/>
                </a:solidFill>
              </a:rPr>
              <a:t>Use your excited voice</a:t>
            </a:r>
          </a:p>
          <a:p>
            <a:pPr marL="285750" indent="-285750" algn="just">
              <a:buFont typeface="Arial" panose="020B0604020202020204" pitchFamily="34" charset="0"/>
              <a:buChar char="•"/>
            </a:pPr>
            <a:r>
              <a:rPr lang="en-US" sz="2400">
                <a:solidFill>
                  <a:srgbClr val="002060"/>
                </a:solidFill>
              </a:rPr>
              <a:t>Speak slowly and clearly</a:t>
            </a:r>
          </a:p>
          <a:p>
            <a:pPr marL="285750" indent="-285750" algn="just">
              <a:buFont typeface="Arial" panose="020B0604020202020204" pitchFamily="34" charset="0"/>
              <a:buChar char="•"/>
            </a:pPr>
            <a:r>
              <a:rPr lang="en-US" sz="2400">
                <a:solidFill>
                  <a:srgbClr val="002060"/>
                </a:solidFill>
              </a:rPr>
              <a:t>Use good body language include eye contact, smile and posture</a:t>
            </a:r>
          </a:p>
          <a:p>
            <a:pPr marL="285750" indent="-285750" algn="just">
              <a:buFont typeface="Arial" panose="020B0604020202020204" pitchFamily="34" charset="0"/>
              <a:buChar char="•"/>
            </a:pPr>
            <a:r>
              <a:rPr lang="en-US" sz="2400">
                <a:solidFill>
                  <a:srgbClr val="002060"/>
                </a:solidFill>
              </a:rPr>
              <a:t>Don’t give them all the details… Leave them intrigued</a:t>
            </a:r>
          </a:p>
          <a:p>
            <a:pPr marL="285750" indent="-285750" algn="just">
              <a:buFont typeface="Arial" panose="020B0604020202020204" pitchFamily="34" charset="0"/>
              <a:buChar char="•"/>
            </a:pPr>
            <a:r>
              <a:rPr lang="en-US" sz="2400">
                <a:solidFill>
                  <a:srgbClr val="002060"/>
                </a:solidFill>
              </a:rPr>
              <a:t>Get their info and definitive next steps</a:t>
            </a:r>
          </a:p>
          <a:p>
            <a:pPr marL="285750" indent="-285750">
              <a:buFont typeface="Arial" panose="020B0604020202020204" pitchFamily="34" charset="0"/>
              <a:buChar char="•"/>
            </a:pPr>
            <a:endParaRPr lang="en-US" sz="2800">
              <a:solidFill>
                <a:schemeClr val="accent2">
                  <a:lumMod val="50000"/>
                </a:schemeClr>
              </a:solidFill>
            </a:endParaRPr>
          </a:p>
        </p:txBody>
      </p:sp>
      <p:sp>
        <p:nvSpPr>
          <p:cNvPr id="2" name="Rectangle 1">
            <a:extLst>
              <a:ext uri="{FF2B5EF4-FFF2-40B4-BE49-F238E27FC236}">
                <a16:creationId xmlns:a16="http://schemas.microsoft.com/office/drawing/2014/main" id="{EB657A46-6B9C-83D9-2A6E-AB623CA1232A}"/>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green text">
            <a:extLst>
              <a:ext uri="{FF2B5EF4-FFF2-40B4-BE49-F238E27FC236}">
                <a16:creationId xmlns:a16="http://schemas.microsoft.com/office/drawing/2014/main" id="{EA4290B4-80D0-CEA3-4097-40B909AD4973}"/>
              </a:ext>
            </a:extLst>
          </p:cNvPr>
          <p:cNvPicPr>
            <a:picLocks noChangeAspect="1"/>
          </p:cNvPicPr>
          <p:nvPr/>
        </p:nvPicPr>
        <p:blipFill>
          <a:blip r:embed="rId4"/>
          <a:stretch>
            <a:fillRect/>
          </a:stretch>
        </p:blipFill>
        <p:spPr>
          <a:xfrm>
            <a:off x="8613834" y="5974329"/>
            <a:ext cx="2742481" cy="401488"/>
          </a:xfrm>
          <a:prstGeom prst="rect">
            <a:avLst/>
          </a:prstGeom>
        </p:spPr>
      </p:pic>
    </p:spTree>
    <p:extLst>
      <p:ext uri="{BB962C8B-B14F-4D97-AF65-F5344CB8AC3E}">
        <p14:creationId xmlns:p14="http://schemas.microsoft.com/office/powerpoint/2010/main" val="2172494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525" y="6091808"/>
            <a:ext cx="2149110" cy="389705"/>
          </a:xfrm>
          <a:prstGeom prst="rect">
            <a:avLst/>
          </a:prstGeom>
        </p:spPr>
      </p:pic>
      <p:sp>
        <p:nvSpPr>
          <p:cNvPr id="2" name="Title 1">
            <a:extLst>
              <a:ext uri="{FF2B5EF4-FFF2-40B4-BE49-F238E27FC236}">
                <a16:creationId xmlns:a16="http://schemas.microsoft.com/office/drawing/2014/main" id="{85406567-B203-F2A8-C29E-9858CC051851}"/>
              </a:ext>
            </a:extLst>
          </p:cNvPr>
          <p:cNvSpPr>
            <a:spLocks noGrp="1"/>
          </p:cNvSpPr>
          <p:nvPr>
            <p:ph type="ctrTitle"/>
          </p:nvPr>
        </p:nvSpPr>
        <p:spPr>
          <a:xfrm>
            <a:off x="914400" y="476835"/>
            <a:ext cx="10363200" cy="1225610"/>
          </a:xfrm>
        </p:spPr>
        <p:txBody>
          <a:bodyPr>
            <a:normAutofit/>
          </a:bodyPr>
          <a:lstStyle/>
          <a:p>
            <a:r>
              <a:rPr lang="en-US" sz="3200" b="1">
                <a:solidFill>
                  <a:srgbClr val="002F5F"/>
                </a:solidFill>
                <a:latin typeface="Calibri"/>
                <a:ea typeface="Calibri"/>
                <a:cs typeface="Calibri"/>
              </a:rPr>
              <a:t>Writing your Elevator Pitch and Use Chat GPT to Polish it    </a:t>
            </a:r>
            <a:br>
              <a:rPr lang="en-US" sz="3200" b="1">
                <a:solidFill>
                  <a:srgbClr val="002F5F"/>
                </a:solidFill>
                <a:latin typeface="Calibri"/>
                <a:ea typeface="Calibri"/>
                <a:cs typeface="Calibri"/>
              </a:rPr>
            </a:br>
            <a:r>
              <a:rPr lang="en-US" sz="2400" b="1">
                <a:solidFill>
                  <a:srgbClr val="002F5F"/>
                </a:solidFill>
                <a:latin typeface="Calibri"/>
                <a:ea typeface="Calibri"/>
                <a:cs typeface="Calibri"/>
              </a:rPr>
              <a:t>10 Minutes</a:t>
            </a:r>
          </a:p>
        </p:txBody>
      </p:sp>
      <p:sp>
        <p:nvSpPr>
          <p:cNvPr id="3" name="Subtitle 2">
            <a:extLst>
              <a:ext uri="{FF2B5EF4-FFF2-40B4-BE49-F238E27FC236}">
                <a16:creationId xmlns:a16="http://schemas.microsoft.com/office/drawing/2014/main" id="{B69CE2D6-139E-A676-0847-916DB35B21BA}"/>
              </a:ext>
            </a:extLst>
          </p:cNvPr>
          <p:cNvSpPr>
            <a:spLocks noGrp="1"/>
          </p:cNvSpPr>
          <p:nvPr>
            <p:ph type="subTitle" idx="1"/>
          </p:nvPr>
        </p:nvSpPr>
        <p:spPr>
          <a:xfrm>
            <a:off x="914399" y="1536536"/>
            <a:ext cx="10746557" cy="4844629"/>
          </a:xfrm>
        </p:spPr>
        <p:txBody>
          <a:bodyPr vert="horz" lIns="91440" tIns="45720" rIns="91440" bIns="45720" rtlCol="0" anchor="t">
            <a:normAutofit fontScale="77500" lnSpcReduction="20000"/>
          </a:bodyPr>
          <a:lstStyle/>
          <a:p>
            <a:pPr marL="514350" indent="-514350" algn="just">
              <a:buFont typeface="+mj-lt"/>
              <a:buAutoNum type="arabicPeriod"/>
            </a:pPr>
            <a:r>
              <a:rPr lang="en-US" sz="3100">
                <a:solidFill>
                  <a:srgbClr val="000000"/>
                </a:solidFill>
              </a:rPr>
              <a:t>Intro: “Hello, I’m [Your Full Name]. Currently, I am a [Your Current Role/Status].”</a:t>
            </a:r>
          </a:p>
          <a:p>
            <a:pPr marL="514350" indent="-514350" algn="just">
              <a:buFont typeface="+mj-lt"/>
              <a:buAutoNum type="arabicPeriod"/>
            </a:pPr>
            <a:r>
              <a:rPr lang="en-US" sz="3100">
                <a:solidFill>
                  <a:srgbClr val="000000"/>
                </a:solidFill>
              </a:rPr>
              <a:t>Skills, experiences &amp; assets What makes you unique? “I bring [X years ] of experience in [Your Field/Industry].”</a:t>
            </a:r>
            <a:endParaRPr lang="en-US" sz="3100">
              <a:solidFill>
                <a:srgbClr val="000000"/>
              </a:solidFill>
              <a:ea typeface="Calibri"/>
              <a:cs typeface="Calibri"/>
            </a:endParaRPr>
          </a:p>
          <a:p>
            <a:pPr marL="514350" indent="-514350" algn="just">
              <a:buFont typeface="+mj-lt"/>
              <a:buAutoNum type="arabicPeriod"/>
            </a:pPr>
            <a:r>
              <a:rPr lang="en-US" sz="3100">
                <a:solidFill>
                  <a:srgbClr val="000000"/>
                </a:solidFill>
              </a:rPr>
              <a:t>"My strengths are in [2-3 Key Skills relevant to the job]." </a:t>
            </a:r>
            <a:endParaRPr lang="en-US" sz="3100">
              <a:solidFill>
                <a:srgbClr val="000000"/>
              </a:solidFill>
              <a:ea typeface="Calibri"/>
              <a:cs typeface="Calibri"/>
            </a:endParaRPr>
          </a:p>
          <a:p>
            <a:pPr marL="514350" indent="-514350" algn="just">
              <a:buFont typeface="+mj-lt"/>
              <a:buAutoNum type="arabicPeriod"/>
            </a:pPr>
            <a:r>
              <a:rPr lang="en-US" sz="3100">
                <a:solidFill>
                  <a:srgbClr val="000000"/>
                </a:solidFill>
              </a:rPr>
              <a:t>"Recently, I accomplished [Significant Achievement or Project], leading to [Positive Outcome].“</a:t>
            </a:r>
            <a:endParaRPr lang="en-US" sz="3100">
              <a:solidFill>
                <a:srgbClr val="000000"/>
              </a:solidFill>
              <a:ea typeface="Calibri"/>
              <a:cs typeface="Calibri"/>
            </a:endParaRPr>
          </a:p>
          <a:p>
            <a:pPr marL="514350" indent="-514350" algn="just">
              <a:buFont typeface="+mj-lt"/>
              <a:buAutoNum type="arabicPeriod"/>
            </a:pPr>
            <a:r>
              <a:rPr lang="en-US" sz="3100">
                <a:solidFill>
                  <a:srgbClr val="000000"/>
                </a:solidFill>
              </a:rPr>
              <a:t>"I’m seeking to [Your Career Goal] within a company that [What You're Looking For in a Company]." </a:t>
            </a:r>
            <a:endParaRPr lang="en-US" sz="3100">
              <a:solidFill>
                <a:srgbClr val="000000"/>
              </a:solidFill>
              <a:ea typeface="Calibri"/>
              <a:cs typeface="Calibri"/>
            </a:endParaRPr>
          </a:p>
          <a:p>
            <a:pPr marL="514350" indent="-514350" algn="just">
              <a:buFont typeface="+mj-lt"/>
              <a:buAutoNum type="arabicPeriod"/>
            </a:pPr>
            <a:r>
              <a:rPr lang="en-US" sz="3100">
                <a:solidFill>
                  <a:srgbClr val="000000"/>
                </a:solidFill>
              </a:rPr>
              <a:t>"I believe my abilities in [Relevant Skills] can help [Solve a Problem or Add Value] for your organization." </a:t>
            </a:r>
            <a:endParaRPr lang="en-US" sz="3100">
              <a:solidFill>
                <a:srgbClr val="000000"/>
              </a:solidFill>
              <a:ea typeface="Calibri"/>
              <a:cs typeface="Calibri"/>
            </a:endParaRPr>
          </a:p>
          <a:p>
            <a:pPr marL="514350" indent="-514350" algn="just">
              <a:buFont typeface="+mj-lt"/>
              <a:buAutoNum type="arabicPeriod"/>
            </a:pPr>
            <a:r>
              <a:rPr lang="en-US" sz="3100">
                <a:solidFill>
                  <a:srgbClr val="000000"/>
                </a:solidFill>
              </a:rPr>
              <a:t>"I would appreciate the chance to discuss opportunities in [Specific Role or Department] at your company. Do you have a few minutes to chat?" It needs to be a specific, direct, clear ask.</a:t>
            </a:r>
            <a:endParaRPr lang="en-US" sz="3100">
              <a:solidFill>
                <a:srgbClr val="000000"/>
              </a:solidFill>
              <a:ea typeface="Calibri"/>
              <a:cs typeface="Calibri"/>
            </a:endParaRPr>
          </a:p>
          <a:p>
            <a:endParaRPr lang="en-US"/>
          </a:p>
        </p:txBody>
      </p:sp>
      <p:sp>
        <p:nvSpPr>
          <p:cNvPr id="6" name="Rectangle 5">
            <a:extLst>
              <a:ext uri="{FF2B5EF4-FFF2-40B4-BE49-F238E27FC236}">
                <a16:creationId xmlns:a16="http://schemas.microsoft.com/office/drawing/2014/main" id="{A1E77205-8677-E973-FFD4-92BDE7FA4611}"/>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text">
            <a:extLst>
              <a:ext uri="{FF2B5EF4-FFF2-40B4-BE49-F238E27FC236}">
                <a16:creationId xmlns:a16="http://schemas.microsoft.com/office/drawing/2014/main" id="{526CFE7C-9D48-7289-E2E3-B82E16D13DDC}"/>
              </a:ext>
            </a:extLst>
          </p:cNvPr>
          <p:cNvPicPr>
            <a:picLocks noChangeAspect="1"/>
          </p:cNvPicPr>
          <p:nvPr/>
        </p:nvPicPr>
        <p:blipFill>
          <a:blip r:embed="rId4"/>
          <a:stretch>
            <a:fillRect/>
          </a:stretch>
        </p:blipFill>
        <p:spPr>
          <a:xfrm>
            <a:off x="8340664" y="6003085"/>
            <a:ext cx="2929388" cy="415865"/>
          </a:xfrm>
          <a:prstGeom prst="rect">
            <a:avLst/>
          </a:prstGeom>
        </p:spPr>
      </p:pic>
    </p:spTree>
    <p:extLst>
      <p:ext uri="{BB962C8B-B14F-4D97-AF65-F5344CB8AC3E}">
        <p14:creationId xmlns:p14="http://schemas.microsoft.com/office/powerpoint/2010/main" val="265179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4581" y="6048676"/>
            <a:ext cx="2149110" cy="389705"/>
          </a:xfrm>
          <a:prstGeom prst="rect">
            <a:avLst/>
          </a:prstGeom>
        </p:spPr>
      </p:pic>
      <p:sp>
        <p:nvSpPr>
          <p:cNvPr id="8" name="Title 7">
            <a:extLst>
              <a:ext uri="{FF2B5EF4-FFF2-40B4-BE49-F238E27FC236}">
                <a16:creationId xmlns:a16="http://schemas.microsoft.com/office/drawing/2014/main" id="{2780C4CC-49CC-7442-8F2D-BB05DB48401C}"/>
              </a:ext>
            </a:extLst>
          </p:cNvPr>
          <p:cNvSpPr txBox="1">
            <a:spLocks noGrp="1"/>
          </p:cNvSpPr>
          <p:nvPr>
            <p:ph type="title" idx="4294967295"/>
          </p:nvPr>
        </p:nvSpPr>
        <p:spPr>
          <a:xfrm>
            <a:off x="4095750" y="735450"/>
            <a:ext cx="50673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mn-lt"/>
                <a:ea typeface="+mn-ea"/>
                <a:cs typeface="+mn-cs"/>
              </a:rPr>
              <a:t>Amanda Amaral</a:t>
            </a:r>
          </a:p>
        </p:txBody>
      </p:sp>
      <p:sp>
        <p:nvSpPr>
          <p:cNvPr id="13" name="Content Placeholder 12">
            <a:extLst>
              <a:ext uri="{FF2B5EF4-FFF2-40B4-BE49-F238E27FC236}">
                <a16:creationId xmlns:a16="http://schemas.microsoft.com/office/drawing/2014/main" id="{6D522CE1-0BE0-7DC4-FED9-35F2EF9467EF}"/>
              </a:ext>
            </a:extLst>
          </p:cNvPr>
          <p:cNvSpPr>
            <a:spLocks noGrp="1"/>
          </p:cNvSpPr>
          <p:nvPr>
            <p:ph sz="half" idx="1"/>
          </p:nvPr>
        </p:nvSpPr>
        <p:spPr>
          <a:xfrm>
            <a:off x="628650" y="1659365"/>
            <a:ext cx="6934200" cy="3404173"/>
          </a:xfrm>
        </p:spPr>
        <p:txBody>
          <a:bodyPr>
            <a:noAutofit/>
          </a:bodyPr>
          <a:lstStyle/>
          <a:p>
            <a:pPr marL="0" marR="0" indent="0" algn="just">
              <a:lnSpc>
                <a:spcPct val="107000"/>
              </a:lnSpc>
              <a:spcBef>
                <a:spcPts val="0"/>
              </a:spcBef>
              <a:spcAft>
                <a:spcPts val="800"/>
              </a:spcAft>
              <a:buNone/>
            </a:pPr>
            <a:r>
              <a:rPr lang="en-US" sz="1600"/>
              <a:t>Amanda Amaral is the Employer Liaison for the Northeast Region at Riverside Community Care. She has over 14 years of HR experience in onboarding, </a:t>
            </a:r>
            <a:r>
              <a:rPr lang="en-US" sz="2400">
                <a:solidFill>
                  <a:schemeClr val="accent1"/>
                </a:solidFill>
                <a:latin typeface="Calibri" panose="020F0502020204030204" pitchFamily="34" charset="0"/>
                <a:cs typeface="Calibri" panose="020F0502020204030204" pitchFamily="34" charset="0"/>
              </a:rPr>
              <a:t>Amanda Amaral is the Employer Liaison for the Northeast Region at Riverside Community Care. She has over 14 years of HR experience in onboarding, recruiting, and DEI, and holds an MBA from UMass and a Bachelor's in Education from Anna Maria College. She is passionate about helping others learn and grow.</a:t>
            </a:r>
          </a:p>
        </p:txBody>
      </p:sp>
      <p:pic>
        <p:nvPicPr>
          <p:cNvPr id="7" name="Content Placeholder 6">
            <a:extLst>
              <a:ext uri="{FF2B5EF4-FFF2-40B4-BE49-F238E27FC236}">
                <a16:creationId xmlns:a16="http://schemas.microsoft.com/office/drawing/2014/main" id="{214F0892-0E32-231D-F923-3726EEBE714F}"/>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96200" y="1727775"/>
            <a:ext cx="2857500" cy="3810000"/>
          </a:xfrm>
        </p:spPr>
      </p:pic>
      <p:sp>
        <p:nvSpPr>
          <p:cNvPr id="2" name="Rectangle 1">
            <a:extLst>
              <a:ext uri="{FF2B5EF4-FFF2-40B4-BE49-F238E27FC236}">
                <a16:creationId xmlns:a16="http://schemas.microsoft.com/office/drawing/2014/main" id="{E3ECC46E-CDDD-865E-026A-463BFC9C4F93}"/>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green text">
            <a:extLst>
              <a:ext uri="{FF2B5EF4-FFF2-40B4-BE49-F238E27FC236}">
                <a16:creationId xmlns:a16="http://schemas.microsoft.com/office/drawing/2014/main" id="{9BBD9264-0B2D-123E-1512-CCA450471661}"/>
              </a:ext>
            </a:extLst>
          </p:cNvPr>
          <p:cNvPicPr>
            <a:picLocks noChangeAspect="1"/>
          </p:cNvPicPr>
          <p:nvPr/>
        </p:nvPicPr>
        <p:blipFill>
          <a:blip r:embed="rId4"/>
          <a:stretch>
            <a:fillRect/>
          </a:stretch>
        </p:blipFill>
        <p:spPr>
          <a:xfrm>
            <a:off x="8470061" y="6046217"/>
            <a:ext cx="2828745" cy="401487"/>
          </a:xfrm>
          <a:prstGeom prst="rect">
            <a:avLst/>
          </a:prstGeom>
        </p:spPr>
      </p:pic>
    </p:spTree>
    <p:extLst>
      <p:ext uri="{BB962C8B-B14F-4D97-AF65-F5344CB8AC3E}">
        <p14:creationId xmlns:p14="http://schemas.microsoft.com/office/powerpoint/2010/main" val="535005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80882831-7B0C-F440-B09E-18532084E004}"/>
              </a:ext>
            </a:extLst>
          </p:cNvPr>
          <p:cNvSpPr txBox="1">
            <a:spLocks noGrp="1"/>
          </p:cNvSpPr>
          <p:nvPr>
            <p:ph type="title" idx="4294967295"/>
          </p:nvPr>
        </p:nvSpPr>
        <p:spPr>
          <a:xfrm>
            <a:off x="2834971" y="787778"/>
            <a:ext cx="631466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mn-lt"/>
                <a:ea typeface="+mn-ea"/>
                <a:cs typeface="+mn-cs"/>
              </a:rPr>
              <a:t>Digital</a:t>
            </a:r>
            <a:r>
              <a:rPr kumimoji="0" lang="en-US" sz="3600" b="1" i="0" u="none" strike="noStrike" kern="1200" cap="none" spc="0" normalizeH="0" baseline="0" noProof="0" dirty="0">
                <a:ln>
                  <a:noFill/>
                </a:ln>
                <a:solidFill>
                  <a:srgbClr val="002F5F"/>
                </a:solidFill>
                <a:effectLst/>
                <a:uLnTx/>
                <a:uFillTx/>
                <a:latin typeface="+mn-lt"/>
                <a:ea typeface="+mn-ea"/>
                <a:cs typeface="+mn-cs"/>
              </a:rPr>
              <a:t> </a:t>
            </a:r>
            <a:r>
              <a:rPr kumimoji="0" lang="en-US" sz="3200" b="1" i="0" u="none" strike="noStrike" kern="1200" cap="none" spc="0" normalizeH="0" baseline="0" noProof="0" dirty="0">
                <a:ln>
                  <a:noFill/>
                </a:ln>
                <a:solidFill>
                  <a:srgbClr val="002F5F"/>
                </a:solidFill>
                <a:effectLst/>
                <a:uLnTx/>
                <a:uFillTx/>
                <a:latin typeface="+mn-lt"/>
                <a:ea typeface="+mn-ea"/>
                <a:cs typeface="+mn-cs"/>
              </a:rPr>
              <a:t>Organization</a:t>
            </a:r>
          </a:p>
        </p:txBody>
      </p:sp>
      <p:sp>
        <p:nvSpPr>
          <p:cNvPr id="12" name="TextBox 11">
            <a:extLst>
              <a:ext uri="{FF2B5EF4-FFF2-40B4-BE49-F238E27FC236}">
                <a16:creationId xmlns:a16="http://schemas.microsoft.com/office/drawing/2014/main" id="{AAD9FA96-BF1C-6B45-8DDC-78BE58AC0DD5}"/>
              </a:ext>
            </a:extLst>
          </p:cNvPr>
          <p:cNvSpPr txBox="1"/>
          <p:nvPr/>
        </p:nvSpPr>
        <p:spPr>
          <a:xfrm>
            <a:off x="599635" y="2136338"/>
            <a:ext cx="4962965" cy="2954655"/>
          </a:xfrm>
          <a:prstGeom prst="rect">
            <a:avLst/>
          </a:prstGeom>
          <a:noFill/>
        </p:spPr>
        <p:txBody>
          <a:bodyPr wrap="square" rtlCol="0">
            <a:spAutoFit/>
          </a:bodyPr>
          <a:lstStyle/>
          <a:p>
            <a:pPr algn="just"/>
            <a:r>
              <a:rPr lang="en-US" sz="2400">
                <a:solidFill>
                  <a:schemeClr val="accent1"/>
                </a:solidFill>
                <a:effectLst/>
                <a:latin typeface="Calibri" panose="020F0502020204030204" pitchFamily="34" charset="0"/>
                <a:ea typeface="Aptos" panose="020B0004020202020204" pitchFamily="34" charset="0"/>
                <a:cs typeface="Calibri" panose="020F0502020204030204" pitchFamily="34" charset="0"/>
              </a:rPr>
              <a:t>The Digital age is inevitable, it is everywhere we go. </a:t>
            </a:r>
          </a:p>
          <a:p>
            <a:pPr algn="just"/>
            <a:r>
              <a:rPr lang="en-US" sz="2400">
                <a:solidFill>
                  <a:schemeClr val="accent1"/>
                </a:solidFill>
                <a:effectLst/>
                <a:latin typeface="Calibri" panose="020F0502020204030204" pitchFamily="34" charset="0"/>
                <a:ea typeface="Aptos" panose="020B0004020202020204" pitchFamily="34" charset="0"/>
                <a:cs typeface="Calibri" panose="020F0502020204030204" pitchFamily="34" charset="0"/>
              </a:rPr>
              <a:t>There are so many tools out there, that can help you stay organized, find info you may not have, help you write those intro emails, and lots of other neat tools! </a:t>
            </a:r>
            <a:endParaRPr lang="en-US" sz="2400">
              <a:solidFill>
                <a:schemeClr val="accent1"/>
              </a:solidFill>
              <a:latin typeface="Calibri" panose="020F0502020204030204" pitchFamily="34" charset="0"/>
              <a:cs typeface="Calibri" panose="020F0502020204030204" pitchFamily="34" charset="0"/>
            </a:endParaRPr>
          </a:p>
          <a:p>
            <a:r>
              <a:rPr lang="en-US">
                <a:solidFill>
                  <a:schemeClr val="accent1"/>
                </a:solidFill>
              </a:rPr>
              <a:t> </a:t>
            </a:r>
            <a:endParaRPr lang="en-US">
              <a:solidFill>
                <a:srgbClr val="002F5F"/>
              </a:solidFill>
            </a:endParaRPr>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8714" y="5849120"/>
            <a:ext cx="2684790" cy="493321"/>
          </a:xfrm>
          <a:prstGeom prst="rect">
            <a:avLst/>
          </a:prstGeom>
        </p:spPr>
      </p:pic>
      <p:sp>
        <p:nvSpPr>
          <p:cNvPr id="2" name="TextBox 1">
            <a:extLst>
              <a:ext uri="{FF2B5EF4-FFF2-40B4-BE49-F238E27FC236}">
                <a16:creationId xmlns:a16="http://schemas.microsoft.com/office/drawing/2014/main" id="{59C2729B-71C8-8FE3-5894-4D0FCF31A7DC}"/>
              </a:ext>
            </a:extLst>
          </p:cNvPr>
          <p:cNvSpPr txBox="1"/>
          <p:nvPr/>
        </p:nvSpPr>
        <p:spPr>
          <a:xfrm>
            <a:off x="6162235" y="2136338"/>
            <a:ext cx="4509761" cy="2523768"/>
          </a:xfrm>
          <a:prstGeom prst="rect">
            <a:avLst/>
          </a:prstGeom>
          <a:noFill/>
        </p:spPr>
        <p:txBody>
          <a:bodyPr wrap="none" rtlCol="0">
            <a:spAutoFit/>
          </a:bodyPr>
          <a:lstStyle/>
          <a:p>
            <a:pPr marL="285750" indent="-285750">
              <a:buFont typeface="Arial" panose="020B0604020202020204" pitchFamily="34" charset="0"/>
              <a:buChar char="•"/>
            </a:pPr>
            <a:r>
              <a:rPr lang="en-US" sz="2800">
                <a:solidFill>
                  <a:schemeClr val="accent1"/>
                </a:solidFill>
              </a:rPr>
              <a:t>Digital Business Cards</a:t>
            </a:r>
          </a:p>
          <a:p>
            <a:pPr marL="285750" indent="-285750">
              <a:buFont typeface="Arial" panose="020B0604020202020204" pitchFamily="34" charset="0"/>
              <a:buChar char="•"/>
            </a:pPr>
            <a:endParaRPr lang="en-US" sz="2800">
              <a:solidFill>
                <a:schemeClr val="accent1"/>
              </a:solidFill>
            </a:endParaRPr>
          </a:p>
          <a:p>
            <a:pPr marL="285750" indent="-285750">
              <a:buFont typeface="Arial" panose="020B0604020202020204" pitchFamily="34" charset="0"/>
              <a:buChar char="•"/>
            </a:pPr>
            <a:r>
              <a:rPr lang="en-US" sz="2800">
                <a:solidFill>
                  <a:schemeClr val="accent1"/>
                </a:solidFill>
              </a:rPr>
              <a:t>Using AI to find contact info</a:t>
            </a:r>
          </a:p>
          <a:p>
            <a:pPr marL="285750" indent="-285750">
              <a:buFont typeface="Arial" panose="020B0604020202020204" pitchFamily="34" charset="0"/>
              <a:buChar char="•"/>
            </a:pPr>
            <a:endParaRPr lang="en-US" sz="2800">
              <a:solidFill>
                <a:schemeClr val="accent1"/>
              </a:solidFill>
            </a:endParaRPr>
          </a:p>
          <a:p>
            <a:pPr marL="285750" indent="-285750">
              <a:buFont typeface="Arial" panose="020B0604020202020204" pitchFamily="34" charset="0"/>
              <a:buChar char="•"/>
            </a:pPr>
            <a:r>
              <a:rPr lang="en-US" sz="2800">
                <a:solidFill>
                  <a:schemeClr val="accent1"/>
                </a:solidFill>
              </a:rPr>
              <a:t>Rec’s Employment Guide</a:t>
            </a:r>
          </a:p>
          <a:p>
            <a:pPr marL="285750" indent="-285750">
              <a:buFont typeface="Arial" panose="020B0604020202020204" pitchFamily="34" charset="0"/>
              <a:buChar char="•"/>
            </a:pPr>
            <a:endParaRPr lang="en-US"/>
          </a:p>
        </p:txBody>
      </p:sp>
      <p:sp>
        <p:nvSpPr>
          <p:cNvPr id="3" name="Rectangle 2">
            <a:extLst>
              <a:ext uri="{FF2B5EF4-FFF2-40B4-BE49-F238E27FC236}">
                <a16:creationId xmlns:a16="http://schemas.microsoft.com/office/drawing/2014/main" id="{A81DFEE2-CDBC-5264-AE73-4324F2A3E8AD}"/>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text">
            <a:extLst>
              <a:ext uri="{FF2B5EF4-FFF2-40B4-BE49-F238E27FC236}">
                <a16:creationId xmlns:a16="http://schemas.microsoft.com/office/drawing/2014/main" id="{8DBCD223-2044-6660-FA7F-F12383ADD7F9}"/>
              </a:ext>
            </a:extLst>
          </p:cNvPr>
          <p:cNvPicPr>
            <a:picLocks noChangeAspect="1"/>
          </p:cNvPicPr>
          <p:nvPr/>
        </p:nvPicPr>
        <p:blipFill>
          <a:blip r:embed="rId4"/>
          <a:stretch>
            <a:fillRect/>
          </a:stretch>
        </p:blipFill>
        <p:spPr>
          <a:xfrm>
            <a:off x="8398173" y="5873689"/>
            <a:ext cx="2958142" cy="502128"/>
          </a:xfrm>
          <a:prstGeom prst="rect">
            <a:avLst/>
          </a:prstGeom>
        </p:spPr>
      </p:pic>
    </p:spTree>
    <p:extLst>
      <p:ext uri="{BB962C8B-B14F-4D97-AF65-F5344CB8AC3E}">
        <p14:creationId xmlns:p14="http://schemas.microsoft.com/office/powerpoint/2010/main" val="3062217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3912" y="5932976"/>
            <a:ext cx="2292288" cy="479503"/>
          </a:xfrm>
          <a:prstGeom prst="rect">
            <a:avLst/>
          </a:prstGeom>
        </p:spPr>
      </p:pic>
      <p:sp>
        <p:nvSpPr>
          <p:cNvPr id="3" name="Title 2">
            <a:extLst>
              <a:ext uri="{FF2B5EF4-FFF2-40B4-BE49-F238E27FC236}">
                <a16:creationId xmlns:a16="http://schemas.microsoft.com/office/drawing/2014/main" id="{55785B0A-BA22-CA64-F249-76E15FBB1923}"/>
              </a:ext>
            </a:extLst>
          </p:cNvPr>
          <p:cNvSpPr>
            <a:spLocks noGrp="1"/>
          </p:cNvSpPr>
          <p:nvPr>
            <p:ph type="title"/>
          </p:nvPr>
        </p:nvSpPr>
        <p:spPr/>
        <p:txBody>
          <a:bodyPr>
            <a:normAutofit fontScale="90000"/>
          </a:bodyPr>
          <a:lstStyle/>
          <a:p>
            <a:br>
              <a:rPr lang="en-US" sz="4400" b="1">
                <a:solidFill>
                  <a:srgbClr val="002F5F"/>
                </a:solidFill>
                <a:latin typeface="+mj-lt"/>
              </a:rPr>
            </a:br>
            <a:r>
              <a:rPr lang="en-US" sz="3600" b="1">
                <a:solidFill>
                  <a:srgbClr val="002F5F"/>
                </a:solidFill>
                <a:latin typeface="+mn-lt"/>
                <a:ea typeface="+mn-ea"/>
                <a:cs typeface="+mn-cs"/>
              </a:rPr>
              <a:t>Digital</a:t>
            </a:r>
            <a:r>
              <a:rPr lang="en-US" sz="4400" b="1">
                <a:solidFill>
                  <a:srgbClr val="002F5F"/>
                </a:solidFill>
                <a:latin typeface="+mj-lt"/>
              </a:rPr>
              <a:t> </a:t>
            </a:r>
            <a:r>
              <a:rPr lang="en-US" sz="3600" b="1">
                <a:solidFill>
                  <a:srgbClr val="002F5F"/>
                </a:solidFill>
                <a:latin typeface="Aptos Display" panose="020B0004020202020204" pitchFamily="34" charset="0"/>
                <a:ea typeface="+mn-ea"/>
                <a:cs typeface="+mn-cs"/>
              </a:rPr>
              <a:t>Business</a:t>
            </a:r>
            <a:r>
              <a:rPr lang="en-US" sz="4400" b="1">
                <a:solidFill>
                  <a:srgbClr val="002F5F"/>
                </a:solidFill>
                <a:latin typeface="+mj-lt"/>
              </a:rPr>
              <a:t> </a:t>
            </a:r>
            <a:r>
              <a:rPr lang="en-US" sz="3600" b="1">
                <a:solidFill>
                  <a:srgbClr val="002F5F"/>
                </a:solidFill>
                <a:latin typeface="Aptos Display" panose="020B0004020202020204" pitchFamily="34" charset="0"/>
                <a:ea typeface="+mn-ea"/>
                <a:cs typeface="+mn-cs"/>
              </a:rPr>
              <a:t>Card</a:t>
            </a:r>
            <a:br>
              <a:rPr lang="en-US" sz="4400" b="1">
                <a:solidFill>
                  <a:srgbClr val="002F5F"/>
                </a:solidFill>
                <a:latin typeface="+mj-lt"/>
              </a:rPr>
            </a:br>
            <a:endParaRPr lang="en-US"/>
          </a:p>
        </p:txBody>
      </p:sp>
      <p:pic>
        <p:nvPicPr>
          <p:cNvPr id="8" name="Picture 7" descr="A group of digital business cards">
            <a:extLst>
              <a:ext uri="{FF2B5EF4-FFF2-40B4-BE49-F238E27FC236}">
                <a16:creationId xmlns:a16="http://schemas.microsoft.com/office/drawing/2014/main" id="{FE99B46D-7F34-F0E2-6C6A-6F462C7AF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295018"/>
            <a:ext cx="7696200" cy="4630857"/>
          </a:xfrm>
          <a:prstGeom prst="rect">
            <a:avLst/>
          </a:prstGeom>
        </p:spPr>
      </p:pic>
      <p:pic>
        <p:nvPicPr>
          <p:cNvPr id="4" name="Picture 3">
            <a:extLst>
              <a:ext uri="{FF2B5EF4-FFF2-40B4-BE49-F238E27FC236}">
                <a16:creationId xmlns:a16="http://schemas.microsoft.com/office/drawing/2014/main" id="{24524FB5-D1DF-38BB-2E28-9B39E0CD75B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590800"/>
            <a:ext cx="3667125" cy="1410433"/>
          </a:xfrm>
          <a:prstGeom prst="rect">
            <a:avLst/>
          </a:prstGeom>
        </p:spPr>
      </p:pic>
      <p:sp>
        <p:nvSpPr>
          <p:cNvPr id="2" name="Rectangle 1">
            <a:extLst>
              <a:ext uri="{FF2B5EF4-FFF2-40B4-BE49-F238E27FC236}">
                <a16:creationId xmlns:a16="http://schemas.microsoft.com/office/drawing/2014/main" id="{6DD9DED0-02D2-A0B1-5739-DD569F3CDCEE}"/>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green text">
            <a:extLst>
              <a:ext uri="{FF2B5EF4-FFF2-40B4-BE49-F238E27FC236}">
                <a16:creationId xmlns:a16="http://schemas.microsoft.com/office/drawing/2014/main" id="{3DAB1789-4AB4-ABAF-BAD4-FB99CA22A9A4}"/>
              </a:ext>
            </a:extLst>
          </p:cNvPr>
          <p:cNvPicPr>
            <a:picLocks noChangeAspect="1"/>
          </p:cNvPicPr>
          <p:nvPr/>
        </p:nvPicPr>
        <p:blipFill>
          <a:blip r:embed="rId6"/>
          <a:stretch>
            <a:fillRect/>
          </a:stretch>
        </p:blipFill>
        <p:spPr>
          <a:xfrm>
            <a:off x="8326287" y="5931198"/>
            <a:ext cx="3058783" cy="487751"/>
          </a:xfrm>
          <a:prstGeom prst="rect">
            <a:avLst/>
          </a:prstGeom>
        </p:spPr>
      </p:pic>
    </p:spTree>
    <p:extLst>
      <p:ext uri="{BB962C8B-B14F-4D97-AF65-F5344CB8AC3E}">
        <p14:creationId xmlns:p14="http://schemas.microsoft.com/office/powerpoint/2010/main" val="160557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8571" y="6052457"/>
            <a:ext cx="2799808" cy="507698"/>
          </a:xfrm>
          <a:prstGeom prst="rect">
            <a:avLst/>
          </a:prstGeom>
        </p:spPr>
      </p:pic>
      <p:sp>
        <p:nvSpPr>
          <p:cNvPr id="3" name="Title 2">
            <a:extLst>
              <a:ext uri="{FF2B5EF4-FFF2-40B4-BE49-F238E27FC236}">
                <a16:creationId xmlns:a16="http://schemas.microsoft.com/office/drawing/2014/main" id="{55785B0A-BA22-CA64-F249-76E15FBB1923}"/>
              </a:ext>
            </a:extLst>
          </p:cNvPr>
          <p:cNvSpPr>
            <a:spLocks noGrp="1"/>
          </p:cNvSpPr>
          <p:nvPr>
            <p:ph type="title"/>
          </p:nvPr>
        </p:nvSpPr>
        <p:spPr/>
        <p:txBody>
          <a:bodyPr>
            <a:normAutofit fontScale="90000"/>
          </a:bodyPr>
          <a:lstStyle/>
          <a:p>
            <a:br>
              <a:rPr lang="en-US" sz="4400" b="1">
                <a:solidFill>
                  <a:srgbClr val="002F5F"/>
                </a:solidFill>
                <a:latin typeface="+mn-lt"/>
              </a:rPr>
            </a:br>
            <a:r>
              <a:rPr lang="en-US" sz="3600" b="1">
                <a:solidFill>
                  <a:srgbClr val="002F5F"/>
                </a:solidFill>
                <a:latin typeface="+mn-lt"/>
                <a:ea typeface="+mn-ea"/>
                <a:cs typeface="+mn-cs"/>
              </a:rPr>
              <a:t>Digital</a:t>
            </a:r>
            <a:r>
              <a:rPr lang="en-US" b="1">
                <a:solidFill>
                  <a:srgbClr val="002F5F"/>
                </a:solidFill>
                <a:latin typeface="+mn-lt"/>
              </a:rPr>
              <a:t> </a:t>
            </a:r>
            <a:r>
              <a:rPr lang="en-US" sz="3600" b="1">
                <a:solidFill>
                  <a:srgbClr val="002F5F"/>
                </a:solidFill>
                <a:latin typeface="+mn-lt"/>
                <a:ea typeface="+mn-ea"/>
                <a:cs typeface="+mn-cs"/>
              </a:rPr>
              <a:t>Business</a:t>
            </a:r>
            <a:r>
              <a:rPr lang="en-US" b="1">
                <a:solidFill>
                  <a:srgbClr val="002F5F"/>
                </a:solidFill>
                <a:latin typeface="+mn-lt"/>
              </a:rPr>
              <a:t> </a:t>
            </a:r>
            <a:r>
              <a:rPr lang="en-US" sz="3600" b="1">
                <a:solidFill>
                  <a:srgbClr val="002F5F"/>
                </a:solidFill>
                <a:latin typeface="+mn-lt"/>
                <a:ea typeface="+mn-ea"/>
                <a:cs typeface="+mn-cs"/>
              </a:rPr>
              <a:t>Card</a:t>
            </a:r>
            <a:br>
              <a:rPr lang="en-US" sz="4400" b="1">
                <a:solidFill>
                  <a:srgbClr val="002F5F"/>
                </a:solidFill>
                <a:latin typeface="+mn-lt"/>
              </a:rPr>
            </a:br>
            <a:endParaRPr lang="en-US">
              <a:latin typeface="+mn-lt"/>
            </a:endParaRPr>
          </a:p>
        </p:txBody>
      </p:sp>
      <p:pic>
        <p:nvPicPr>
          <p:cNvPr id="6" name="Picture 5" descr="A digital business card with a woman with glasses smiling at the camera. ">
            <a:extLst>
              <a:ext uri="{FF2B5EF4-FFF2-40B4-BE49-F238E27FC236}">
                <a16:creationId xmlns:a16="http://schemas.microsoft.com/office/drawing/2014/main" id="{985B6034-2489-88A0-B313-9186E864D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12" y="1384606"/>
            <a:ext cx="2566115" cy="4417800"/>
          </a:xfrm>
          <a:prstGeom prst="rect">
            <a:avLst/>
          </a:prstGeom>
        </p:spPr>
      </p:pic>
      <p:pic>
        <p:nvPicPr>
          <p:cNvPr id="2" name="Picture 1" descr="A cell phone with a qr code on it">
            <a:extLst>
              <a:ext uri="{FF2B5EF4-FFF2-40B4-BE49-F238E27FC236}">
                <a16:creationId xmlns:a16="http://schemas.microsoft.com/office/drawing/2014/main" id="{AF3DDDC1-0509-D83C-A304-886AD5C59703}"/>
              </a:ext>
            </a:extLst>
          </p:cNvPr>
          <p:cNvPicPr>
            <a:picLocks noChangeAspect="1"/>
          </p:cNvPicPr>
          <p:nvPr/>
        </p:nvPicPr>
        <p:blipFill>
          <a:blip r:embed="rId5"/>
          <a:stretch>
            <a:fillRect/>
          </a:stretch>
        </p:blipFill>
        <p:spPr>
          <a:xfrm>
            <a:off x="4072217" y="1931895"/>
            <a:ext cx="4271683" cy="3307976"/>
          </a:xfrm>
          <a:prstGeom prst="rect">
            <a:avLst/>
          </a:prstGeom>
        </p:spPr>
      </p:pic>
      <p:pic>
        <p:nvPicPr>
          <p:cNvPr id="9" name="Picture 8" descr="A close-up of a person's face">
            <a:extLst>
              <a:ext uri="{FF2B5EF4-FFF2-40B4-BE49-F238E27FC236}">
                <a16:creationId xmlns:a16="http://schemas.microsoft.com/office/drawing/2014/main" id="{72946FAF-88B6-594D-9F34-9516D15D0E31}"/>
              </a:ext>
            </a:extLst>
          </p:cNvPr>
          <p:cNvPicPr>
            <a:picLocks noChangeAspect="1"/>
          </p:cNvPicPr>
          <p:nvPr/>
        </p:nvPicPr>
        <p:blipFill>
          <a:blip r:embed="rId6"/>
          <a:stretch>
            <a:fillRect/>
          </a:stretch>
        </p:blipFill>
        <p:spPr>
          <a:xfrm>
            <a:off x="8696097" y="1420996"/>
            <a:ext cx="2566115" cy="4383205"/>
          </a:xfrm>
          <a:prstGeom prst="rect">
            <a:avLst/>
          </a:prstGeom>
        </p:spPr>
      </p:pic>
      <p:sp>
        <p:nvSpPr>
          <p:cNvPr id="4" name="Rectangle 3">
            <a:extLst>
              <a:ext uri="{FF2B5EF4-FFF2-40B4-BE49-F238E27FC236}">
                <a16:creationId xmlns:a16="http://schemas.microsoft.com/office/drawing/2014/main" id="{705F2BE5-6C2D-5E48-0B85-45BDA02EC66A}"/>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green text">
            <a:extLst>
              <a:ext uri="{FF2B5EF4-FFF2-40B4-BE49-F238E27FC236}">
                <a16:creationId xmlns:a16="http://schemas.microsoft.com/office/drawing/2014/main" id="{90B026B7-8E10-A411-657E-5CD493402D57}"/>
              </a:ext>
            </a:extLst>
          </p:cNvPr>
          <p:cNvPicPr>
            <a:picLocks noChangeAspect="1"/>
          </p:cNvPicPr>
          <p:nvPr/>
        </p:nvPicPr>
        <p:blipFill>
          <a:blip r:embed="rId7"/>
          <a:stretch>
            <a:fillRect/>
          </a:stretch>
        </p:blipFill>
        <p:spPr>
          <a:xfrm>
            <a:off x="8326287" y="6046218"/>
            <a:ext cx="2929387" cy="516505"/>
          </a:xfrm>
          <a:prstGeom prst="rect">
            <a:avLst/>
          </a:prstGeom>
        </p:spPr>
      </p:pic>
    </p:spTree>
    <p:extLst>
      <p:ext uri="{BB962C8B-B14F-4D97-AF65-F5344CB8AC3E}">
        <p14:creationId xmlns:p14="http://schemas.microsoft.com/office/powerpoint/2010/main" val="424580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7686" y="5921829"/>
            <a:ext cx="2799808" cy="507698"/>
          </a:xfrm>
          <a:prstGeom prst="rect">
            <a:avLst/>
          </a:prstGeom>
        </p:spPr>
      </p:pic>
      <p:sp>
        <p:nvSpPr>
          <p:cNvPr id="3" name="Title 2">
            <a:extLst>
              <a:ext uri="{FF2B5EF4-FFF2-40B4-BE49-F238E27FC236}">
                <a16:creationId xmlns:a16="http://schemas.microsoft.com/office/drawing/2014/main" id="{55785B0A-BA22-CA64-F249-76E15FBB1923}"/>
              </a:ext>
            </a:extLst>
          </p:cNvPr>
          <p:cNvSpPr>
            <a:spLocks noGrp="1"/>
          </p:cNvSpPr>
          <p:nvPr>
            <p:ph type="title"/>
          </p:nvPr>
        </p:nvSpPr>
        <p:spPr/>
        <p:txBody>
          <a:bodyPr>
            <a:normAutofit fontScale="90000"/>
          </a:bodyPr>
          <a:lstStyle/>
          <a:p>
            <a:br>
              <a:rPr lang="en-US" sz="4400" b="1">
                <a:solidFill>
                  <a:srgbClr val="002F5F"/>
                </a:solidFill>
                <a:latin typeface="+mn-lt"/>
              </a:rPr>
            </a:br>
            <a:r>
              <a:rPr lang="en-US" sz="3600" b="1">
                <a:solidFill>
                  <a:srgbClr val="002F5F"/>
                </a:solidFill>
                <a:latin typeface="+mn-lt"/>
                <a:ea typeface="+mn-ea"/>
                <a:cs typeface="+mn-cs"/>
              </a:rPr>
              <a:t>Using</a:t>
            </a:r>
            <a:r>
              <a:rPr lang="en-US" sz="4400" b="1">
                <a:solidFill>
                  <a:srgbClr val="002F5F"/>
                </a:solidFill>
                <a:latin typeface="+mn-lt"/>
              </a:rPr>
              <a:t> </a:t>
            </a:r>
            <a:r>
              <a:rPr lang="en-US" sz="3600" b="1">
                <a:solidFill>
                  <a:srgbClr val="002F5F"/>
                </a:solidFill>
                <a:latin typeface="+mn-lt"/>
                <a:ea typeface="+mn-ea"/>
                <a:cs typeface="+mn-cs"/>
              </a:rPr>
              <a:t>AI to Find Contact Info</a:t>
            </a:r>
            <a:br>
              <a:rPr lang="en-US" sz="4400" b="1">
                <a:solidFill>
                  <a:srgbClr val="002F5F"/>
                </a:solidFill>
                <a:latin typeface="+mn-lt"/>
              </a:rPr>
            </a:br>
            <a:endParaRPr lang="en-US">
              <a:latin typeface="+mn-lt"/>
            </a:endParaRPr>
          </a:p>
        </p:txBody>
      </p:sp>
      <p:sp>
        <p:nvSpPr>
          <p:cNvPr id="12" name="TextBox 11">
            <a:extLst>
              <a:ext uri="{FF2B5EF4-FFF2-40B4-BE49-F238E27FC236}">
                <a16:creationId xmlns:a16="http://schemas.microsoft.com/office/drawing/2014/main" id="{8E7C53F4-D439-9FD2-AE6D-82AEE935FF30}"/>
              </a:ext>
            </a:extLst>
          </p:cNvPr>
          <p:cNvSpPr txBox="1"/>
          <p:nvPr/>
        </p:nvSpPr>
        <p:spPr>
          <a:xfrm>
            <a:off x="2941302" y="1771733"/>
            <a:ext cx="6325578" cy="892552"/>
          </a:xfrm>
          <a:prstGeom prst="rect">
            <a:avLst/>
          </a:prstGeom>
          <a:noFill/>
        </p:spPr>
        <p:txBody>
          <a:bodyPr wrap="none" rtlCol="0">
            <a:spAutoFit/>
          </a:bodyPr>
          <a:lstStyle/>
          <a:p>
            <a:pPr algn="ctr"/>
            <a:r>
              <a:rPr lang="en-US" sz="2600">
                <a:solidFill>
                  <a:schemeClr val="accent1"/>
                </a:solidFill>
              </a:rPr>
              <a:t>Using AI to help you find contact information </a:t>
            </a:r>
          </a:p>
          <a:p>
            <a:pPr algn="ctr"/>
            <a:r>
              <a:rPr lang="en-US" sz="2600">
                <a:solidFill>
                  <a:schemeClr val="accent1"/>
                </a:solidFill>
              </a:rPr>
              <a:t>can be as simple as a click, or prompt.  </a:t>
            </a:r>
          </a:p>
        </p:txBody>
      </p:sp>
      <p:pic>
        <p:nvPicPr>
          <p:cNvPr id="9" name="Picture 8" descr="Hunter logo.">
            <a:extLst>
              <a:ext uri="{FF2B5EF4-FFF2-40B4-BE49-F238E27FC236}">
                <a16:creationId xmlns:a16="http://schemas.microsoft.com/office/drawing/2014/main" id="{2AC73F6D-FC6D-FF28-DD1C-ED924BBDE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982" y="3581400"/>
            <a:ext cx="4870018" cy="1380356"/>
          </a:xfrm>
          <a:prstGeom prst="rect">
            <a:avLst/>
          </a:prstGeom>
        </p:spPr>
      </p:pic>
      <p:pic>
        <p:nvPicPr>
          <p:cNvPr id="14" name="Picture 13" descr="Apollo.io logo.">
            <a:extLst>
              <a:ext uri="{FF2B5EF4-FFF2-40B4-BE49-F238E27FC236}">
                <a16:creationId xmlns:a16="http://schemas.microsoft.com/office/drawing/2014/main" id="{6AA11847-0650-FAEB-93EF-0537929199DF}"/>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2839" y="3058259"/>
            <a:ext cx="3926422" cy="2082919"/>
          </a:xfrm>
          <a:prstGeom prst="rect">
            <a:avLst/>
          </a:prstGeom>
        </p:spPr>
      </p:pic>
      <p:sp>
        <p:nvSpPr>
          <p:cNvPr id="2" name="Rectangle 1">
            <a:extLst>
              <a:ext uri="{FF2B5EF4-FFF2-40B4-BE49-F238E27FC236}">
                <a16:creationId xmlns:a16="http://schemas.microsoft.com/office/drawing/2014/main" id="{311A2609-8720-1A69-B4C1-8CFA84F17A9A}"/>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text">
            <a:extLst>
              <a:ext uri="{FF2B5EF4-FFF2-40B4-BE49-F238E27FC236}">
                <a16:creationId xmlns:a16="http://schemas.microsoft.com/office/drawing/2014/main" id="{5E12E1A6-A5D6-C921-3C58-2821AA180114}"/>
              </a:ext>
            </a:extLst>
          </p:cNvPr>
          <p:cNvPicPr>
            <a:picLocks noChangeAspect="1"/>
          </p:cNvPicPr>
          <p:nvPr/>
        </p:nvPicPr>
        <p:blipFill>
          <a:blip r:embed="rId6"/>
          <a:stretch>
            <a:fillRect/>
          </a:stretch>
        </p:blipFill>
        <p:spPr>
          <a:xfrm>
            <a:off x="8297532" y="5916821"/>
            <a:ext cx="3058783" cy="516505"/>
          </a:xfrm>
          <a:prstGeom prst="rect">
            <a:avLst/>
          </a:prstGeom>
        </p:spPr>
      </p:pic>
    </p:spTree>
    <p:extLst>
      <p:ext uri="{BB962C8B-B14F-4D97-AF65-F5344CB8AC3E}">
        <p14:creationId xmlns:p14="http://schemas.microsoft.com/office/powerpoint/2010/main" val="318954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3584" y="5926465"/>
            <a:ext cx="2149110" cy="389705"/>
          </a:xfrm>
          <a:prstGeom prst="rect">
            <a:avLst/>
          </a:prstGeom>
        </p:spPr>
      </p:pic>
      <p:sp>
        <p:nvSpPr>
          <p:cNvPr id="8" name="Title 7">
            <a:extLst>
              <a:ext uri="{FF2B5EF4-FFF2-40B4-BE49-F238E27FC236}">
                <a16:creationId xmlns:a16="http://schemas.microsoft.com/office/drawing/2014/main" id="{2780C4CC-49CC-7442-8F2D-BB05DB48401C}"/>
              </a:ext>
            </a:extLst>
          </p:cNvPr>
          <p:cNvSpPr txBox="1">
            <a:spLocks noGrp="1"/>
          </p:cNvSpPr>
          <p:nvPr>
            <p:ph type="title" idx="4294967295"/>
          </p:nvPr>
        </p:nvSpPr>
        <p:spPr>
          <a:xfrm>
            <a:off x="2759742" y="526358"/>
            <a:ext cx="55626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mn-lt"/>
                <a:ea typeface="+mn-ea"/>
                <a:cs typeface="+mn-cs"/>
              </a:rPr>
              <a:t>Terry Holmgren</a:t>
            </a:r>
          </a:p>
        </p:txBody>
      </p:sp>
      <p:pic>
        <p:nvPicPr>
          <p:cNvPr id="13" name="Picture 12" descr="A person wearing a blue shirt and tie">
            <a:extLst>
              <a:ext uri="{FF2B5EF4-FFF2-40B4-BE49-F238E27FC236}">
                <a16:creationId xmlns:a16="http://schemas.microsoft.com/office/drawing/2014/main" id="{37FC5FBA-F2ED-2907-26B3-DE629A4CD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450273"/>
            <a:ext cx="3972626" cy="3972626"/>
          </a:xfrm>
          <a:prstGeom prst="rect">
            <a:avLst/>
          </a:prstGeom>
        </p:spPr>
      </p:pic>
      <p:sp>
        <p:nvSpPr>
          <p:cNvPr id="15" name="Content Placeholder 14">
            <a:extLst>
              <a:ext uri="{FF2B5EF4-FFF2-40B4-BE49-F238E27FC236}">
                <a16:creationId xmlns:a16="http://schemas.microsoft.com/office/drawing/2014/main" id="{9D7BFA1B-97F6-50F1-E689-F555C4A4BEB0}"/>
              </a:ext>
            </a:extLst>
          </p:cNvPr>
          <p:cNvSpPr>
            <a:spLocks noGrp="1"/>
          </p:cNvSpPr>
          <p:nvPr>
            <p:ph idx="1"/>
          </p:nvPr>
        </p:nvSpPr>
        <p:spPr>
          <a:xfrm>
            <a:off x="4842933" y="1408891"/>
            <a:ext cx="6815667" cy="3972626"/>
          </a:xfrm>
        </p:spPr>
        <p:txBody>
          <a:bodyPr>
            <a:normAutofit/>
          </a:bodyPr>
          <a:lstStyle/>
          <a:p>
            <a:pPr marL="0" indent="0" algn="just">
              <a:buNone/>
            </a:pPr>
            <a:r>
              <a:rPr lang="en-US" sz="2400">
                <a:solidFill>
                  <a:schemeClr val="accent1"/>
                </a:solidFill>
              </a:rPr>
              <a:t>Terry joined the Institute for Community Inclusion in April 2024 as the Employer Liaison for the South Shore Collaborative on Employment. With experience since 2009, Terry has supported individuals with disabilities in various employment-focused roles. Most recently, Terry worked at Triangle Inc. as the Business Engagement Manager and holds a bachelor’s degree in Psychology from Merrimack College.</a:t>
            </a:r>
            <a:r>
              <a:rPr lang="en-US"/>
              <a:t>.</a:t>
            </a:r>
            <a:endParaRPr lang="en-US">
              <a:solidFill>
                <a:schemeClr val="accent1"/>
              </a:solidFill>
            </a:endParaRPr>
          </a:p>
        </p:txBody>
      </p:sp>
      <p:sp>
        <p:nvSpPr>
          <p:cNvPr id="3" name="Rectangle 2">
            <a:extLst>
              <a:ext uri="{FF2B5EF4-FFF2-40B4-BE49-F238E27FC236}">
                <a16:creationId xmlns:a16="http://schemas.microsoft.com/office/drawing/2014/main" id="{8AA6710C-CA8C-D2CD-08D7-8955AAA3B91B}"/>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green text">
            <a:extLst>
              <a:ext uri="{FF2B5EF4-FFF2-40B4-BE49-F238E27FC236}">
                <a16:creationId xmlns:a16="http://schemas.microsoft.com/office/drawing/2014/main" id="{9DF985BA-130D-C6DE-5165-FD70845D2B02}"/>
              </a:ext>
            </a:extLst>
          </p:cNvPr>
          <p:cNvPicPr>
            <a:picLocks noChangeAspect="1"/>
          </p:cNvPicPr>
          <p:nvPr/>
        </p:nvPicPr>
        <p:blipFill>
          <a:blip r:embed="rId4"/>
          <a:stretch>
            <a:fillRect/>
          </a:stretch>
        </p:blipFill>
        <p:spPr>
          <a:xfrm>
            <a:off x="8843871" y="5931198"/>
            <a:ext cx="2512444" cy="401487"/>
          </a:xfrm>
          <a:prstGeom prst="rect">
            <a:avLst/>
          </a:prstGeom>
        </p:spPr>
      </p:pic>
    </p:spTree>
    <p:extLst>
      <p:ext uri="{BB962C8B-B14F-4D97-AF65-F5344CB8AC3E}">
        <p14:creationId xmlns:p14="http://schemas.microsoft.com/office/powerpoint/2010/main" val="299916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1114" y="5921829"/>
            <a:ext cx="2799808" cy="507698"/>
          </a:xfrm>
          <a:prstGeom prst="rect">
            <a:avLst/>
          </a:prstGeom>
        </p:spPr>
      </p:pic>
      <p:sp>
        <p:nvSpPr>
          <p:cNvPr id="3" name="Title 2">
            <a:extLst>
              <a:ext uri="{FF2B5EF4-FFF2-40B4-BE49-F238E27FC236}">
                <a16:creationId xmlns:a16="http://schemas.microsoft.com/office/drawing/2014/main" id="{55785B0A-BA22-CA64-F249-76E15FBB1923}"/>
              </a:ext>
            </a:extLst>
          </p:cNvPr>
          <p:cNvSpPr>
            <a:spLocks noGrp="1"/>
          </p:cNvSpPr>
          <p:nvPr>
            <p:ph type="title"/>
          </p:nvPr>
        </p:nvSpPr>
        <p:spPr/>
        <p:txBody>
          <a:bodyPr>
            <a:normAutofit fontScale="90000"/>
          </a:bodyPr>
          <a:lstStyle/>
          <a:p>
            <a:br>
              <a:rPr lang="en-US" sz="4400" b="1">
                <a:solidFill>
                  <a:srgbClr val="002F5F"/>
                </a:solidFill>
                <a:latin typeface="+mn-lt"/>
              </a:rPr>
            </a:br>
            <a:r>
              <a:rPr lang="en-US" sz="3600" b="1">
                <a:solidFill>
                  <a:srgbClr val="002F5F"/>
                </a:solidFill>
                <a:latin typeface="+mn-lt"/>
              </a:rPr>
              <a:t>Using AI to Find Contact Info</a:t>
            </a:r>
            <a:br>
              <a:rPr lang="en-US" sz="4400" b="1">
                <a:solidFill>
                  <a:srgbClr val="002F5F"/>
                </a:solidFill>
                <a:latin typeface="+mn-lt"/>
              </a:rPr>
            </a:br>
            <a:endParaRPr lang="en-US">
              <a:latin typeface="+mn-lt"/>
            </a:endParaRPr>
          </a:p>
        </p:txBody>
      </p:sp>
      <p:pic>
        <p:nvPicPr>
          <p:cNvPr id="2" name="Online Media 1" title="How to Use Hunter.io to Find the Email Address of Domain in Just Seconds">
            <a:hlinkClick r:id="" action="ppaction://media"/>
            <a:extLst>
              <a:ext uri="{FF2B5EF4-FFF2-40B4-BE49-F238E27FC236}">
                <a16:creationId xmlns:a16="http://schemas.microsoft.com/office/drawing/2014/main" id="{CB53800E-5851-F376-A332-5928F61D8E22}"/>
              </a:ext>
            </a:extLst>
          </p:cNvPr>
          <p:cNvPicPr>
            <a:picLocks noRot="1" noChangeAspect="1"/>
          </p:cNvPicPr>
          <p:nvPr>
            <a:videoFile r:link="rId1"/>
          </p:nvPr>
        </p:nvPicPr>
        <p:blipFill>
          <a:blip r:embed="rId5"/>
          <a:stretch>
            <a:fillRect/>
          </a:stretch>
        </p:blipFill>
        <p:spPr>
          <a:xfrm>
            <a:off x="2590800" y="1447179"/>
            <a:ext cx="7334056" cy="4140502"/>
          </a:xfrm>
          <a:prstGeom prst="rect">
            <a:avLst/>
          </a:prstGeom>
        </p:spPr>
      </p:pic>
      <p:sp>
        <p:nvSpPr>
          <p:cNvPr id="4" name="Rectangle 3">
            <a:extLst>
              <a:ext uri="{FF2B5EF4-FFF2-40B4-BE49-F238E27FC236}">
                <a16:creationId xmlns:a16="http://schemas.microsoft.com/office/drawing/2014/main" id="{9B2EBDD6-13D1-95E8-CC6C-75097B0401C7}"/>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green text">
            <a:extLst>
              <a:ext uri="{FF2B5EF4-FFF2-40B4-BE49-F238E27FC236}">
                <a16:creationId xmlns:a16="http://schemas.microsoft.com/office/drawing/2014/main" id="{E29BD015-2265-3B90-11B7-52C43EDA5785}"/>
              </a:ext>
            </a:extLst>
          </p:cNvPr>
          <p:cNvPicPr>
            <a:picLocks noChangeAspect="1"/>
          </p:cNvPicPr>
          <p:nvPr/>
        </p:nvPicPr>
        <p:blipFill>
          <a:blip r:embed="rId6"/>
          <a:stretch>
            <a:fillRect/>
          </a:stretch>
        </p:blipFill>
        <p:spPr>
          <a:xfrm>
            <a:off x="8613832" y="5916821"/>
            <a:ext cx="2972520" cy="516505"/>
          </a:xfrm>
          <a:prstGeom prst="rect">
            <a:avLst/>
          </a:prstGeom>
        </p:spPr>
      </p:pic>
    </p:spTree>
    <p:extLst>
      <p:ext uri="{BB962C8B-B14F-4D97-AF65-F5344CB8AC3E}">
        <p14:creationId xmlns:p14="http://schemas.microsoft.com/office/powerpoint/2010/main" val="34002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9343" y="6019800"/>
            <a:ext cx="2799808" cy="507698"/>
          </a:xfrm>
          <a:prstGeom prst="rect">
            <a:avLst/>
          </a:prstGeom>
        </p:spPr>
      </p:pic>
      <p:sp>
        <p:nvSpPr>
          <p:cNvPr id="3" name="Title 2">
            <a:extLst>
              <a:ext uri="{FF2B5EF4-FFF2-40B4-BE49-F238E27FC236}">
                <a16:creationId xmlns:a16="http://schemas.microsoft.com/office/drawing/2014/main" id="{55785B0A-BA22-CA64-F249-76E15FBB1923}"/>
              </a:ext>
            </a:extLst>
          </p:cNvPr>
          <p:cNvSpPr>
            <a:spLocks noGrp="1"/>
          </p:cNvSpPr>
          <p:nvPr>
            <p:ph type="title"/>
          </p:nvPr>
        </p:nvSpPr>
        <p:spPr/>
        <p:txBody>
          <a:bodyPr>
            <a:normAutofit fontScale="90000"/>
          </a:bodyPr>
          <a:lstStyle/>
          <a:p>
            <a:br>
              <a:rPr lang="en-US" sz="4400" b="1">
                <a:solidFill>
                  <a:srgbClr val="002F5F"/>
                </a:solidFill>
                <a:latin typeface="+mn-lt"/>
              </a:rPr>
            </a:br>
            <a:r>
              <a:rPr lang="en-US" sz="3600" b="1">
                <a:solidFill>
                  <a:srgbClr val="002F5F"/>
                </a:solidFill>
                <a:latin typeface="+mn-lt"/>
                <a:ea typeface="+mn-ea"/>
                <a:cs typeface="+mn-cs"/>
              </a:rPr>
              <a:t>Staying Organized </a:t>
            </a:r>
            <a:br>
              <a:rPr lang="en-US" sz="4400" b="1">
                <a:solidFill>
                  <a:srgbClr val="002F5F"/>
                </a:solidFill>
                <a:latin typeface="+mn-lt"/>
              </a:rPr>
            </a:br>
            <a:endParaRPr lang="en-US">
              <a:latin typeface="+mn-lt"/>
            </a:endParaRPr>
          </a:p>
        </p:txBody>
      </p:sp>
      <p:sp>
        <p:nvSpPr>
          <p:cNvPr id="4" name="TextBox 3">
            <a:extLst>
              <a:ext uri="{FF2B5EF4-FFF2-40B4-BE49-F238E27FC236}">
                <a16:creationId xmlns:a16="http://schemas.microsoft.com/office/drawing/2014/main" id="{3C2BF34E-1ED9-34D3-98F3-2AA923BDB457}"/>
              </a:ext>
            </a:extLst>
          </p:cNvPr>
          <p:cNvSpPr txBox="1"/>
          <p:nvPr/>
        </p:nvSpPr>
        <p:spPr>
          <a:xfrm>
            <a:off x="1066800" y="1205904"/>
            <a:ext cx="10724608" cy="1292662"/>
          </a:xfrm>
          <a:prstGeom prst="rect">
            <a:avLst/>
          </a:prstGeom>
          <a:noFill/>
        </p:spPr>
        <p:txBody>
          <a:bodyPr wrap="square">
            <a:spAutoFit/>
          </a:bodyPr>
          <a:lstStyle/>
          <a:p>
            <a:pPr algn="ctr" rtl="0"/>
            <a:r>
              <a:rPr lang="en-US" sz="2000">
                <a:solidFill>
                  <a:schemeClr val="accent1"/>
                </a:solidFill>
                <a:effectLst/>
              </a:rPr>
              <a:t>Introducing "The Rec's Employment Guide," a valuable resource crafted by Nicole for career professionals to enhance their support for clients in leveraging technology for effective job searching and networking.</a:t>
            </a:r>
          </a:p>
          <a:p>
            <a:pPr rtl="0"/>
            <a:endParaRPr lang="en-US">
              <a:solidFill>
                <a:schemeClr val="accent1"/>
              </a:solidFill>
              <a:effectLst/>
            </a:endParaRPr>
          </a:p>
        </p:txBody>
      </p:sp>
      <p:pic>
        <p:nvPicPr>
          <p:cNvPr id="1026" name="Picture 2" descr="The Rec’s Employment Guide webpage screenshot.">
            <a:extLst>
              <a:ext uri="{FF2B5EF4-FFF2-40B4-BE49-F238E27FC236}">
                <a16:creationId xmlns:a16="http://schemas.microsoft.com/office/drawing/2014/main" id="{3AA4109C-135C-AFA4-BF21-94976C77A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223" y="2209201"/>
            <a:ext cx="8077200" cy="3533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F9EB2F6-C871-370F-45E7-AF219E9F0E52}"/>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green text">
            <a:extLst>
              <a:ext uri="{FF2B5EF4-FFF2-40B4-BE49-F238E27FC236}">
                <a16:creationId xmlns:a16="http://schemas.microsoft.com/office/drawing/2014/main" id="{8B863D2F-0A6A-96F3-2BD5-D8153DC3181E}"/>
              </a:ext>
            </a:extLst>
          </p:cNvPr>
          <p:cNvPicPr>
            <a:picLocks noChangeAspect="1"/>
          </p:cNvPicPr>
          <p:nvPr/>
        </p:nvPicPr>
        <p:blipFill>
          <a:blip r:embed="rId5"/>
          <a:stretch>
            <a:fillRect/>
          </a:stretch>
        </p:blipFill>
        <p:spPr>
          <a:xfrm>
            <a:off x="8441305" y="6031839"/>
            <a:ext cx="2799991" cy="516506"/>
          </a:xfrm>
          <a:prstGeom prst="rect">
            <a:avLst/>
          </a:prstGeom>
        </p:spPr>
      </p:pic>
    </p:spTree>
    <p:extLst>
      <p:ext uri="{BB962C8B-B14F-4D97-AF65-F5344CB8AC3E}">
        <p14:creationId xmlns:p14="http://schemas.microsoft.com/office/powerpoint/2010/main" val="1851958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119A196-429D-FE4D-AB19-EEDF2AEF390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3922" y="5906629"/>
            <a:ext cx="2846218" cy="440126"/>
          </a:xfrm>
          <a:prstGeom prst="rect">
            <a:avLst/>
          </a:prstGeom>
        </p:spPr>
      </p:pic>
      <p:sp>
        <p:nvSpPr>
          <p:cNvPr id="3" name="Title 2">
            <a:extLst>
              <a:ext uri="{FF2B5EF4-FFF2-40B4-BE49-F238E27FC236}">
                <a16:creationId xmlns:a16="http://schemas.microsoft.com/office/drawing/2014/main" id="{55785B0A-BA22-CA64-F249-76E15FBB1923}"/>
              </a:ext>
            </a:extLst>
          </p:cNvPr>
          <p:cNvSpPr>
            <a:spLocks noGrp="1"/>
          </p:cNvSpPr>
          <p:nvPr>
            <p:ph type="title"/>
          </p:nvPr>
        </p:nvSpPr>
        <p:spPr/>
        <p:txBody>
          <a:bodyPr>
            <a:normAutofit fontScale="90000"/>
          </a:bodyPr>
          <a:lstStyle/>
          <a:p>
            <a:br>
              <a:rPr lang="en-US" sz="4400" b="1">
                <a:solidFill>
                  <a:srgbClr val="002F5F"/>
                </a:solidFill>
                <a:latin typeface="+mj-lt"/>
              </a:rPr>
            </a:br>
            <a:r>
              <a:rPr lang="en-US" sz="3600" b="1">
                <a:solidFill>
                  <a:srgbClr val="002F5F"/>
                </a:solidFill>
                <a:latin typeface="+mn-lt"/>
                <a:ea typeface="+mn-ea"/>
                <a:cs typeface="+mn-cs"/>
              </a:rPr>
              <a:t>Staying</a:t>
            </a:r>
            <a:r>
              <a:rPr lang="en-US" sz="3600" b="1">
                <a:solidFill>
                  <a:srgbClr val="002F5F"/>
                </a:solidFill>
                <a:latin typeface="Aptos Display" panose="020B0004020202020204" pitchFamily="34" charset="0"/>
                <a:ea typeface="+mn-ea"/>
                <a:cs typeface="+mn-cs"/>
              </a:rPr>
              <a:t> Organized </a:t>
            </a:r>
            <a:br>
              <a:rPr lang="en-US" sz="4400" b="1">
                <a:solidFill>
                  <a:srgbClr val="002F5F"/>
                </a:solidFill>
                <a:latin typeface="+mj-lt"/>
              </a:rPr>
            </a:br>
            <a:endParaRPr lang="en-US"/>
          </a:p>
        </p:txBody>
      </p:sp>
      <p:sp>
        <p:nvSpPr>
          <p:cNvPr id="2" name="Content Placeholder 1">
            <a:extLst>
              <a:ext uri="{FF2B5EF4-FFF2-40B4-BE49-F238E27FC236}">
                <a16:creationId xmlns:a16="http://schemas.microsoft.com/office/drawing/2014/main" id="{6F0D4324-C771-A2D3-1BBF-98D27CE2FD63}"/>
              </a:ext>
            </a:extLst>
          </p:cNvPr>
          <p:cNvSpPr>
            <a:spLocks noGrp="1"/>
          </p:cNvSpPr>
          <p:nvPr>
            <p:ph idx="1"/>
          </p:nvPr>
        </p:nvSpPr>
        <p:spPr/>
        <p:txBody>
          <a:bodyPr/>
          <a:lstStyle/>
          <a:p>
            <a:pPr marL="0" indent="0" algn="ctr">
              <a:buNone/>
            </a:pPr>
            <a:r>
              <a:rPr lang="en-US" sz="2600">
                <a:solidFill>
                  <a:schemeClr val="accent1"/>
                </a:solidFill>
              </a:rPr>
              <a:t>If you would like a copy of the template we just demonstrated, please register here, and we will email it directly to you! </a:t>
            </a:r>
          </a:p>
          <a:p>
            <a:pPr marL="0" indent="0" algn="ctr">
              <a:buNone/>
            </a:pPr>
            <a:endParaRPr lang="en-US">
              <a:solidFill>
                <a:schemeClr val="accent1"/>
              </a:solidFill>
            </a:endParaRPr>
          </a:p>
        </p:txBody>
      </p:sp>
      <p:pic>
        <p:nvPicPr>
          <p:cNvPr id="6" name="Picture 5" descr="A qr code on a blue background">
            <a:extLst>
              <a:ext uri="{FF2B5EF4-FFF2-40B4-BE49-F238E27FC236}">
                <a16:creationId xmlns:a16="http://schemas.microsoft.com/office/drawing/2014/main" id="{1C6723CA-135D-8A67-4C55-7C225CAE5892}"/>
              </a:ext>
            </a:extLst>
          </p:cNvPr>
          <p:cNvPicPr>
            <a:picLocks noChangeAspect="1"/>
          </p:cNvPicPr>
          <p:nvPr/>
        </p:nvPicPr>
        <p:blipFill>
          <a:blip r:embed="rId4"/>
          <a:stretch>
            <a:fillRect/>
          </a:stretch>
        </p:blipFill>
        <p:spPr>
          <a:xfrm>
            <a:off x="3765430" y="2612770"/>
            <a:ext cx="4143554" cy="3942272"/>
          </a:xfrm>
          <a:prstGeom prst="rect">
            <a:avLst/>
          </a:prstGeom>
        </p:spPr>
      </p:pic>
      <p:sp>
        <p:nvSpPr>
          <p:cNvPr id="4" name="Rectangle 3">
            <a:extLst>
              <a:ext uri="{FF2B5EF4-FFF2-40B4-BE49-F238E27FC236}">
                <a16:creationId xmlns:a16="http://schemas.microsoft.com/office/drawing/2014/main" id="{D7515BA4-602F-88B3-9173-CA0CBB723E2E}"/>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green text">
            <a:extLst>
              <a:ext uri="{FF2B5EF4-FFF2-40B4-BE49-F238E27FC236}">
                <a16:creationId xmlns:a16="http://schemas.microsoft.com/office/drawing/2014/main" id="{98F3CC2F-C8DD-0BB7-B686-0FCE4B84AFAD}"/>
              </a:ext>
            </a:extLst>
          </p:cNvPr>
          <p:cNvPicPr>
            <a:picLocks noChangeAspect="1"/>
          </p:cNvPicPr>
          <p:nvPr/>
        </p:nvPicPr>
        <p:blipFill>
          <a:blip r:embed="rId5"/>
          <a:stretch>
            <a:fillRect/>
          </a:stretch>
        </p:blipFill>
        <p:spPr>
          <a:xfrm>
            <a:off x="8053117" y="5902443"/>
            <a:ext cx="3533235" cy="444619"/>
          </a:xfrm>
          <a:prstGeom prst="rect">
            <a:avLst/>
          </a:prstGeom>
        </p:spPr>
      </p:pic>
    </p:spTree>
    <p:extLst>
      <p:ext uri="{BB962C8B-B14F-4D97-AF65-F5344CB8AC3E}">
        <p14:creationId xmlns:p14="http://schemas.microsoft.com/office/powerpoint/2010/main" val="3172601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AF958E-A675-4E46-B0F7-132BF46AD814}"/>
              </a:ext>
            </a:extLst>
          </p:cNvPr>
          <p:cNvSpPr>
            <a:spLocks noGrp="1"/>
          </p:cNvSpPr>
          <p:nvPr>
            <p:ph type="title" idx="4294967295"/>
          </p:nvPr>
        </p:nvSpPr>
        <p:spPr>
          <a:xfrm>
            <a:off x="2209800" y="909962"/>
            <a:ext cx="84982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a:ln>
                  <a:noFill/>
                </a:ln>
                <a:solidFill>
                  <a:srgbClr val="69923A"/>
                </a:solidFill>
                <a:effectLst/>
                <a:uLnTx/>
                <a:uFillTx/>
                <a:latin typeface="Times New Roman" panose="02020603050405020304" pitchFamily="18" charset="0"/>
                <a:ea typeface="+mn-ea"/>
                <a:cs typeface="Times New Roman" panose="02020603050405020304" pitchFamily="18" charset="0"/>
              </a:rPr>
              <a:t>“</a:t>
            </a:r>
          </a:p>
        </p:txBody>
      </p:sp>
      <p:sp>
        <p:nvSpPr>
          <p:cNvPr id="10" name="Rectangle 9">
            <a:extLst>
              <a:ext uri="{FF2B5EF4-FFF2-40B4-BE49-F238E27FC236}">
                <a16:creationId xmlns:a16="http://schemas.microsoft.com/office/drawing/2014/main" id="{23B96730-C914-3240-AF9D-1BCC316C3CC3}"/>
              </a:ext>
            </a:extLst>
          </p:cNvPr>
          <p:cNvSpPr/>
          <p:nvPr/>
        </p:nvSpPr>
        <p:spPr>
          <a:xfrm>
            <a:off x="2286000" y="4614081"/>
            <a:ext cx="5892376" cy="369332"/>
          </a:xfrm>
          <a:prstGeom prst="rect">
            <a:avLst/>
          </a:prstGeom>
        </p:spPr>
        <p:txBody>
          <a:bodyPr wrap="square">
            <a:spAutoFit/>
          </a:bodyPr>
          <a:lstStyle/>
          <a:p>
            <a:r>
              <a:rPr lang="en-US" b="1">
                <a:solidFill>
                  <a:srgbClr val="69923A"/>
                </a:solidFill>
                <a:latin typeface="Calibri" panose="020F0502020204030204" pitchFamily="34" charset="0"/>
                <a:cs typeface="Calibri" panose="020F0502020204030204" pitchFamily="34" charset="0"/>
              </a:rPr>
              <a:t>- Source</a:t>
            </a:r>
          </a:p>
        </p:txBody>
      </p:sp>
      <p:sp>
        <p:nvSpPr>
          <p:cNvPr id="5" name="Rectangle 4">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76400" y="5734189"/>
            <a:ext cx="2362200" cy="369332"/>
          </a:xfrm>
          <a:prstGeom prst="rect">
            <a:avLst/>
          </a:prstGeom>
          <a:noFill/>
        </p:spPr>
        <p:txBody>
          <a:bodyPr wrap="square" rtlCol="0">
            <a:spAutoFit/>
          </a:bodyPr>
          <a:lstStyle/>
          <a:p>
            <a:r>
              <a:rPr lang="en-US">
                <a:solidFill>
                  <a:srgbClr val="002F5F"/>
                </a:solidFill>
              </a:rPr>
              <a:t>Optional Wave</a:t>
            </a:r>
          </a:p>
        </p:txBody>
      </p:sp>
      <p:pic>
        <p:nvPicPr>
          <p:cNvPr id="22" name="Picture 21" descr="Text">
            <a:extLst>
              <a:ext uri="{FF2B5EF4-FFF2-40B4-BE49-F238E27FC236}">
                <a16:creationId xmlns:a16="http://schemas.microsoft.com/office/drawing/2014/main" id="{837E897E-19A6-1349-A4E3-695A2793906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91600" y="6019800"/>
            <a:ext cx="2781300" cy="507698"/>
          </a:xfrm>
          <a:prstGeom prst="rect">
            <a:avLst/>
          </a:prstGeom>
        </p:spPr>
      </p:pic>
      <p:pic>
        <p:nvPicPr>
          <p:cNvPr id="3" name="Picture 2">
            <a:extLst>
              <a:ext uri="{FF2B5EF4-FFF2-40B4-BE49-F238E27FC236}">
                <a16:creationId xmlns:a16="http://schemas.microsoft.com/office/drawing/2014/main" id="{150DFA11-A1C2-8D2C-6BB7-B720E29B134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8699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4540EC-92FE-5459-952A-71A6A4D859D7}"/>
              </a:ext>
            </a:extLst>
          </p:cNvPr>
          <p:cNvSpPr>
            <a:spLocks noGrp="1"/>
          </p:cNvSpPr>
          <p:nvPr>
            <p:ph type="ctrTitle"/>
          </p:nvPr>
        </p:nvSpPr>
        <p:spPr>
          <a:xfrm>
            <a:off x="914400" y="486438"/>
            <a:ext cx="10363200" cy="1752601"/>
          </a:xfrm>
        </p:spPr>
        <p:txBody>
          <a:bodyPr/>
          <a:lstStyle/>
          <a:p>
            <a:r>
              <a:rPr lang="en-US">
                <a:latin typeface="Calibri" panose="020F0502020204030204" pitchFamily="34" charset="0"/>
                <a:cs typeface="Calibri" panose="020F0502020204030204" pitchFamily="34" charset="0"/>
              </a:rPr>
              <a:t>Open to Questions! </a:t>
            </a:r>
          </a:p>
        </p:txBody>
      </p:sp>
      <p:sp>
        <p:nvSpPr>
          <p:cNvPr id="3" name="Subtitle 2">
            <a:extLst>
              <a:ext uri="{FF2B5EF4-FFF2-40B4-BE49-F238E27FC236}">
                <a16:creationId xmlns:a16="http://schemas.microsoft.com/office/drawing/2014/main" id="{AD37579D-1C97-6E10-4A9A-30D5B02C0C49}"/>
              </a:ext>
            </a:extLst>
          </p:cNvPr>
          <p:cNvSpPr>
            <a:spLocks noGrp="1"/>
          </p:cNvSpPr>
          <p:nvPr>
            <p:ph type="subTitle" idx="1"/>
          </p:nvPr>
        </p:nvSpPr>
        <p:spPr>
          <a:xfrm>
            <a:off x="1894788" y="2333968"/>
            <a:ext cx="8534400" cy="2438399"/>
          </a:xfrm>
        </p:spPr>
        <p:txBody>
          <a:bodyPr vert="horz" lIns="91440" tIns="45720" rIns="91440" bIns="45720" rtlCol="0" anchor="t">
            <a:normAutofit/>
          </a:bodyPr>
          <a:lstStyle/>
          <a:p>
            <a:r>
              <a:rPr lang="en-US"/>
              <a:t>Thank you for attending today’s workshop on how various digital tools can help you in your networking efforts! </a:t>
            </a:r>
          </a:p>
        </p:txBody>
      </p:sp>
      <p:sp>
        <p:nvSpPr>
          <p:cNvPr id="7" name="TextBox 6"/>
          <p:cNvSpPr txBox="1"/>
          <p:nvPr/>
        </p:nvSpPr>
        <p:spPr>
          <a:xfrm>
            <a:off x="1676400" y="5734189"/>
            <a:ext cx="2362200" cy="369332"/>
          </a:xfrm>
          <a:prstGeom prst="rect">
            <a:avLst/>
          </a:prstGeom>
          <a:noFill/>
        </p:spPr>
        <p:txBody>
          <a:bodyPr wrap="square" rtlCol="0">
            <a:spAutoFit/>
          </a:bodyPr>
          <a:lstStyle/>
          <a:p>
            <a:r>
              <a:rPr lang="en-US">
                <a:solidFill>
                  <a:srgbClr val="002F5F"/>
                </a:solidFill>
              </a:rPr>
              <a:t>Optional Wave</a:t>
            </a:r>
          </a:p>
        </p:txBody>
      </p:sp>
      <p:pic>
        <p:nvPicPr>
          <p:cNvPr id="22" name="Picture 21" descr="Riverside Community Care logo.">
            <a:extLst>
              <a:ext uri="{FF2B5EF4-FFF2-40B4-BE49-F238E27FC236}">
                <a16:creationId xmlns:a16="http://schemas.microsoft.com/office/drawing/2014/main" id="{837E897E-19A6-1349-A4E3-695A279390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242" y="5752020"/>
            <a:ext cx="3924300" cy="716341"/>
          </a:xfrm>
          <a:prstGeom prst="rect">
            <a:avLst/>
          </a:prstGeom>
        </p:spPr>
      </p:pic>
      <p:pic>
        <p:nvPicPr>
          <p:cNvPr id="8" name="Picture 7" descr="A blue and green text">
            <a:extLst>
              <a:ext uri="{FF2B5EF4-FFF2-40B4-BE49-F238E27FC236}">
                <a16:creationId xmlns:a16="http://schemas.microsoft.com/office/drawing/2014/main" id="{CDD25F59-5EE5-AC30-5F91-B94FD3540045}"/>
              </a:ext>
            </a:extLst>
          </p:cNvPr>
          <p:cNvPicPr>
            <a:picLocks noChangeAspect="1"/>
          </p:cNvPicPr>
          <p:nvPr/>
        </p:nvPicPr>
        <p:blipFill>
          <a:blip r:embed="rId4"/>
          <a:stretch>
            <a:fillRect/>
          </a:stretch>
        </p:blipFill>
        <p:spPr>
          <a:xfrm>
            <a:off x="6946061" y="5758670"/>
            <a:ext cx="4122708" cy="732165"/>
          </a:xfrm>
          <a:prstGeom prst="rect">
            <a:avLst/>
          </a:prstGeom>
        </p:spPr>
      </p:pic>
    </p:spTree>
    <p:extLst>
      <p:ext uri="{BB962C8B-B14F-4D97-AF65-F5344CB8AC3E}">
        <p14:creationId xmlns:p14="http://schemas.microsoft.com/office/powerpoint/2010/main" val="2364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05933" y="6065450"/>
            <a:ext cx="2149110" cy="389705"/>
          </a:xfrm>
          <a:prstGeom prst="rect">
            <a:avLst/>
          </a:prstGeom>
        </p:spPr>
      </p:pic>
      <p:sp>
        <p:nvSpPr>
          <p:cNvPr id="8" name="Title 7">
            <a:extLst>
              <a:ext uri="{FF2B5EF4-FFF2-40B4-BE49-F238E27FC236}">
                <a16:creationId xmlns:a16="http://schemas.microsoft.com/office/drawing/2014/main" id="{2780C4CC-49CC-7442-8F2D-BB05DB48401C}"/>
              </a:ext>
            </a:extLst>
          </p:cNvPr>
          <p:cNvSpPr txBox="1">
            <a:spLocks noGrp="1"/>
          </p:cNvSpPr>
          <p:nvPr>
            <p:ph type="title" idx="4294967295"/>
          </p:nvPr>
        </p:nvSpPr>
        <p:spPr>
          <a:xfrm>
            <a:off x="2992225" y="567740"/>
            <a:ext cx="55626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Who We Are</a:t>
            </a:r>
          </a:p>
        </p:txBody>
      </p:sp>
      <p:sp>
        <p:nvSpPr>
          <p:cNvPr id="11" name="TextBox 10">
            <a:extLst>
              <a:ext uri="{FF2B5EF4-FFF2-40B4-BE49-F238E27FC236}">
                <a16:creationId xmlns:a16="http://schemas.microsoft.com/office/drawing/2014/main" id="{97028D02-3004-DC41-B87C-5049F2D4A430}"/>
              </a:ext>
            </a:extLst>
          </p:cNvPr>
          <p:cNvSpPr txBox="1"/>
          <p:nvPr/>
        </p:nvSpPr>
        <p:spPr>
          <a:xfrm>
            <a:off x="886119" y="1544250"/>
            <a:ext cx="10172543" cy="3933384"/>
          </a:xfrm>
          <a:prstGeom prst="rect">
            <a:avLst/>
          </a:prstGeom>
          <a:noFill/>
        </p:spPr>
        <p:txBody>
          <a:bodyPr wrap="square" rtlCol="0">
            <a:spAutoFit/>
          </a:bodyPr>
          <a:lstStyle/>
          <a:p>
            <a:pPr algn="just">
              <a:spcBef>
                <a:spcPct val="20000"/>
              </a:spcBef>
            </a:pPr>
            <a:r>
              <a:rPr lang="en-US" sz="2400">
                <a:solidFill>
                  <a:schemeClr val="accent1"/>
                </a:solidFill>
              </a:rPr>
              <a:t>At the Riverside Employment Collaboratives, and ICI, we work closely with service providers and state agencies dedicated to helping individuals with disabilities find meaningful employment as well as employers who support Diversity and Inclusion on their workforce. Our mission is to increase meaningful employment outcomes for individuals with disabilities. </a:t>
            </a:r>
          </a:p>
          <a:p>
            <a:pPr algn="just">
              <a:spcBef>
                <a:spcPct val="20000"/>
              </a:spcBef>
            </a:pPr>
            <a:endParaRPr lang="en-US" sz="2400">
              <a:solidFill>
                <a:schemeClr val="accent1"/>
              </a:solidFill>
            </a:endParaRPr>
          </a:p>
          <a:p>
            <a:pPr algn="just">
              <a:spcBef>
                <a:spcPct val="20000"/>
              </a:spcBef>
            </a:pPr>
            <a:r>
              <a:rPr lang="en-US" sz="2400">
                <a:solidFill>
                  <a:schemeClr val="accent1"/>
                </a:solidFill>
              </a:rPr>
              <a:t>Our work is to empower our partners by providing tools, resources, and to facilitate a collaborative network resulting in employment offers. Supported by DDS and DMH, we aim to break down barriers and create inclusive pathways to employment.</a:t>
            </a:r>
          </a:p>
        </p:txBody>
      </p:sp>
      <p:sp>
        <p:nvSpPr>
          <p:cNvPr id="2" name="Rectangle 1">
            <a:extLst>
              <a:ext uri="{FF2B5EF4-FFF2-40B4-BE49-F238E27FC236}">
                <a16:creationId xmlns:a16="http://schemas.microsoft.com/office/drawing/2014/main" id="{49248C81-CAEC-A1A6-64BE-C5A1132B5D87}"/>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green text">
            <a:extLst>
              <a:ext uri="{FF2B5EF4-FFF2-40B4-BE49-F238E27FC236}">
                <a16:creationId xmlns:a16="http://schemas.microsoft.com/office/drawing/2014/main" id="{11D8830C-2D3A-A4D0-11F0-2ADEBBF08B7D}"/>
              </a:ext>
            </a:extLst>
          </p:cNvPr>
          <p:cNvPicPr>
            <a:picLocks noChangeAspect="1"/>
          </p:cNvPicPr>
          <p:nvPr/>
        </p:nvPicPr>
        <p:blipFill>
          <a:blip r:embed="rId3"/>
          <a:stretch>
            <a:fillRect/>
          </a:stretch>
        </p:blipFill>
        <p:spPr>
          <a:xfrm>
            <a:off x="8728852" y="6060594"/>
            <a:ext cx="2512444" cy="401487"/>
          </a:xfrm>
          <a:prstGeom prst="rect">
            <a:avLst/>
          </a:prstGeom>
        </p:spPr>
      </p:pic>
    </p:spTree>
    <p:extLst>
      <p:ext uri="{BB962C8B-B14F-4D97-AF65-F5344CB8AC3E}">
        <p14:creationId xmlns:p14="http://schemas.microsoft.com/office/powerpoint/2010/main" val="2736804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475C-3595-2C35-57BC-76B6CBFD98D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CA43849-8D06-E170-6415-8958106C9E3D}"/>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1F3402-3105-5ABE-753C-81D7897EA8B4}"/>
              </a:ex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C5FBA27-B6F7-DD93-85C9-FE70925EFB40}"/>
              </a:ext>
            </a:extLst>
          </p:cNvPr>
          <p:cNvSpPr txBox="1">
            <a:spLocks noGrp="1"/>
          </p:cNvSpPr>
          <p:nvPr>
            <p:ph type="title" idx="4294967295"/>
          </p:nvPr>
        </p:nvSpPr>
        <p:spPr>
          <a:xfrm>
            <a:off x="-217714" y="95136"/>
            <a:ext cx="13106399"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srgbClr val="002F5F"/>
                </a:solidFill>
                <a:effectLst/>
                <a:uLnTx/>
                <a:uFillTx/>
                <a:latin typeface="+mj-lt"/>
                <a:ea typeface="+mn-ea"/>
                <a:cs typeface="+mn-cs"/>
              </a:rPr>
            </a:br>
            <a:r>
              <a:rPr kumimoji="0" lang="en-US" sz="3000" b="1" i="0" u="none" strike="noStrike" kern="1200" cap="none" spc="0" normalizeH="0" baseline="0" noProof="0" dirty="0">
                <a:ln>
                  <a:noFill/>
                </a:ln>
                <a:solidFill>
                  <a:srgbClr val="000000"/>
                </a:solidFill>
                <a:effectLst/>
                <a:uLnTx/>
                <a:uFillTx/>
                <a:latin typeface="+mj-lt"/>
                <a:ea typeface="+mn-ea"/>
                <a:cs typeface="+mn-cs"/>
              </a:rPr>
              <a:t>Improving Pathways through the Job Developers Network</a:t>
            </a:r>
          </a:p>
        </p:txBody>
      </p:sp>
      <p:sp>
        <p:nvSpPr>
          <p:cNvPr id="3" name="TextBox 2">
            <a:extLst>
              <a:ext uri="{FF2B5EF4-FFF2-40B4-BE49-F238E27FC236}">
                <a16:creationId xmlns:a16="http://schemas.microsoft.com/office/drawing/2014/main" id="{91DC0922-FBAB-DA6A-CEFC-4380F882ED39}"/>
              </a:ext>
              <a:ext uri="{C183D7F6-B498-43B3-948B-1728B52AA6E4}">
                <adec:decorative xmlns:adec="http://schemas.microsoft.com/office/drawing/2017/decorative" val="1"/>
              </a:ext>
            </a:extLst>
          </p:cNvPr>
          <p:cNvSpPr txBox="1"/>
          <p:nvPr/>
        </p:nvSpPr>
        <p:spPr>
          <a:xfrm>
            <a:off x="2914794" y="3603127"/>
            <a:ext cx="6658642" cy="369332"/>
          </a:xfrm>
          <a:prstGeom prst="rect">
            <a:avLst/>
          </a:prstGeom>
          <a:noFill/>
        </p:spPr>
        <p:txBody>
          <a:bodyPr wrap="square">
            <a:spAutoFit/>
          </a:bodyPr>
          <a:lstStyle/>
          <a:p>
            <a:r>
              <a:rPr lang="en-US"/>
              <a:t> </a:t>
            </a:r>
          </a:p>
        </p:txBody>
      </p:sp>
      <p:sp>
        <p:nvSpPr>
          <p:cNvPr id="2" name="TextBox 1">
            <a:extLst>
              <a:ext uri="{FF2B5EF4-FFF2-40B4-BE49-F238E27FC236}">
                <a16:creationId xmlns:a16="http://schemas.microsoft.com/office/drawing/2014/main" id="{4A98C1B7-83EA-CB55-6172-CC9E216B101E}"/>
              </a:ext>
              <a:ext uri="{C183D7F6-B498-43B3-948B-1728B52AA6E4}">
                <adec:decorative xmlns:adec="http://schemas.microsoft.com/office/drawing/2017/decorative" val="1"/>
              </a:ext>
            </a:extLst>
          </p:cNvPr>
          <p:cNvSpPr txBox="1"/>
          <p:nvPr/>
        </p:nvSpPr>
        <p:spPr>
          <a:xfrm>
            <a:off x="1447800" y="2133600"/>
            <a:ext cx="8624132" cy="1261884"/>
          </a:xfrm>
          <a:prstGeom prst="rect">
            <a:avLst/>
          </a:prstGeom>
          <a:noFill/>
        </p:spPr>
        <p:txBody>
          <a:bodyPr wrap="square" rtlCol="0">
            <a:spAutoFit/>
          </a:bodyPr>
          <a:lstStyle/>
          <a:p>
            <a:pPr marL="342900" indent="-342900">
              <a:buFont typeface="Arial" panose="020B0604020202020204" pitchFamily="34" charset="0"/>
              <a:buChar char="•"/>
            </a:pPr>
            <a:endParaRPr lang="en-US" sz="2000" b="1">
              <a:solidFill>
                <a:srgbClr val="002F5F"/>
              </a:solidFill>
            </a:endParaRPr>
          </a:p>
          <a:p>
            <a:pPr marL="342900" indent="-342900">
              <a:buFont typeface="Arial" panose="020B0604020202020204" pitchFamily="34" charset="0"/>
              <a:buChar char="•"/>
            </a:pPr>
            <a:endParaRPr lang="en-US" sz="2000" b="1">
              <a:solidFill>
                <a:srgbClr val="002F5F"/>
              </a:solidFill>
            </a:endParaRPr>
          </a:p>
          <a:p>
            <a:pPr marL="800100" lvl="1" indent="-342900">
              <a:buFont typeface="Arial" panose="020B0604020202020204" pitchFamily="34" charset="0"/>
              <a:buChar char="•"/>
            </a:pPr>
            <a:endParaRPr lang="en-US" b="1">
              <a:solidFill>
                <a:srgbClr val="002F5F"/>
              </a:solidFill>
            </a:endParaRPr>
          </a:p>
          <a:p>
            <a:pPr marL="285750" indent="-285750">
              <a:buFont typeface="Arial" panose="020B0604020202020204" pitchFamily="34" charset="0"/>
              <a:buChar char="•"/>
            </a:pPr>
            <a:endParaRPr lang="en-US"/>
          </a:p>
        </p:txBody>
      </p:sp>
      <p:graphicFrame>
        <p:nvGraphicFramePr>
          <p:cNvPr id="7" name="Diagram 6" descr="A central orange box labeled “JDN” is connected to four surrounding dark blue boxes: “Employer Partners” (above), “Service Providers” (right), “Trainings Programs &amp; Community Impact” (below), and “Technology Resources” (left).">
            <a:extLst>
              <a:ext uri="{FF2B5EF4-FFF2-40B4-BE49-F238E27FC236}">
                <a16:creationId xmlns:a16="http://schemas.microsoft.com/office/drawing/2014/main" id="{6F9F4366-E4BD-2043-87FC-27EFF0337C40}"/>
              </a:ext>
            </a:extLst>
          </p:cNvPr>
          <p:cNvGraphicFramePr/>
          <p:nvPr>
            <p:extLst>
              <p:ext uri="{D42A27DB-BD31-4B8C-83A1-F6EECF244321}">
                <p14:modId xmlns:p14="http://schemas.microsoft.com/office/powerpoint/2010/main" val="370677316"/>
              </p:ext>
            </p:extLst>
          </p:nvPr>
        </p:nvGraphicFramePr>
        <p:xfrm>
          <a:off x="921884" y="952169"/>
          <a:ext cx="9933526" cy="4664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962B5691-515E-CCD7-5356-24413A16264E}"/>
                  </a:ext>
                  <a:ext uri="{C183D7F6-B498-43B3-948B-1728B52AA6E4}">
                    <adec:decorative xmlns:adec="http://schemas.microsoft.com/office/drawing/2017/decorative" val="1"/>
                  </a:ext>
                </a:extLst>
              </p14:cNvPr>
              <p14:cNvContentPartPr/>
              <p14:nvPr/>
            </p14:nvContentPartPr>
            <p14:xfrm>
              <a:off x="1992017" y="4038360"/>
              <a:ext cx="2160" cy="360"/>
            </p14:xfrm>
          </p:contentPart>
        </mc:Choice>
        <mc:Fallback xmlns="">
          <p:pic>
            <p:nvPicPr>
              <p:cNvPr id="24" name="Ink 23">
                <a:extLst>
                  <a:ext uri="{FF2B5EF4-FFF2-40B4-BE49-F238E27FC236}">
                    <a16:creationId xmlns:a16="http://schemas.microsoft.com/office/drawing/2014/main" id="{962B5691-515E-CCD7-5356-24413A16264E}"/>
                  </a:ext>
                  <a:ext uri="{C183D7F6-B498-43B3-948B-1728B52AA6E4}">
                    <adec:decorative xmlns:adec="http://schemas.microsoft.com/office/drawing/2017/decorative" val="1"/>
                  </a:ext>
                </a:extLst>
              </p:cNvPr>
              <p:cNvPicPr/>
              <p:nvPr/>
            </p:nvPicPr>
            <p:blipFill>
              <a:blip r:embed="rId9"/>
              <a:stretch>
                <a:fillRect/>
              </a:stretch>
            </p:blipFill>
            <p:spPr>
              <a:xfrm>
                <a:off x="1983017" y="4029360"/>
                <a:ext cx="19800" cy="18000"/>
              </a:xfrm>
              <a:prstGeom prst="rect">
                <a:avLst/>
              </a:prstGeom>
            </p:spPr>
          </p:pic>
        </mc:Fallback>
      </mc:AlternateContent>
      <p:pic>
        <p:nvPicPr>
          <p:cNvPr id="6" name="Picture 5">
            <a:extLst>
              <a:ext uri="{FF2B5EF4-FFF2-40B4-BE49-F238E27FC236}">
                <a16:creationId xmlns:a16="http://schemas.microsoft.com/office/drawing/2014/main" id="{03A2880F-8D21-0579-7788-7DB1A63B80C5}"/>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51874" y="6031262"/>
            <a:ext cx="2149110" cy="389705"/>
          </a:xfrm>
          <a:prstGeom prst="rect">
            <a:avLst/>
          </a:prstGeom>
        </p:spPr>
      </p:pic>
      <p:pic>
        <p:nvPicPr>
          <p:cNvPr id="51" name="Picture 50" descr="A blue and green text">
            <a:extLst>
              <a:ext uri="{FF2B5EF4-FFF2-40B4-BE49-F238E27FC236}">
                <a16:creationId xmlns:a16="http://schemas.microsoft.com/office/drawing/2014/main" id="{D82CB316-C57A-062B-78B6-4C09AA94E32A}"/>
              </a:ext>
            </a:extLst>
          </p:cNvPr>
          <p:cNvPicPr>
            <a:picLocks noChangeAspect="1"/>
          </p:cNvPicPr>
          <p:nvPr/>
        </p:nvPicPr>
        <p:blipFill>
          <a:blip r:embed="rId11"/>
          <a:stretch>
            <a:fillRect/>
          </a:stretch>
        </p:blipFill>
        <p:spPr>
          <a:xfrm>
            <a:off x="8815116" y="6046217"/>
            <a:ext cx="2512444" cy="401487"/>
          </a:xfrm>
          <a:prstGeom prst="rect">
            <a:avLst/>
          </a:prstGeom>
        </p:spPr>
      </p:pic>
    </p:spTree>
    <p:extLst>
      <p:ext uri="{BB962C8B-B14F-4D97-AF65-F5344CB8AC3E}">
        <p14:creationId xmlns:p14="http://schemas.microsoft.com/office/powerpoint/2010/main" val="74341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95400" y="6192450"/>
            <a:ext cx="2149110" cy="389705"/>
          </a:xfrm>
          <a:prstGeom prst="rect">
            <a:avLst/>
          </a:prstGeom>
        </p:spPr>
      </p:pic>
      <p:sp>
        <p:nvSpPr>
          <p:cNvPr id="8" name="Title 7">
            <a:extLst>
              <a:ext uri="{FF2B5EF4-FFF2-40B4-BE49-F238E27FC236}">
                <a16:creationId xmlns:a16="http://schemas.microsoft.com/office/drawing/2014/main" id="{2780C4CC-49CC-7442-8F2D-BB05DB48401C}"/>
              </a:ext>
            </a:extLst>
          </p:cNvPr>
          <p:cNvSpPr txBox="1">
            <a:spLocks noGrp="1"/>
          </p:cNvSpPr>
          <p:nvPr>
            <p:ph type="title" idx="4294967295"/>
          </p:nvPr>
        </p:nvSpPr>
        <p:spPr>
          <a:xfrm>
            <a:off x="1295400" y="254081"/>
            <a:ext cx="96012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Massachusetts Regional Employment Collaboratives</a:t>
            </a:r>
          </a:p>
        </p:txBody>
      </p:sp>
      <p:pic>
        <p:nvPicPr>
          <p:cNvPr id="3" name="Picture 2" descr="A map of the state of Massachusetts">
            <a:extLst>
              <a:ext uri="{FF2B5EF4-FFF2-40B4-BE49-F238E27FC236}">
                <a16:creationId xmlns:a16="http://schemas.microsoft.com/office/drawing/2014/main" id="{4663E669-4C3A-5B06-882B-09EF48C86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419" y="995436"/>
            <a:ext cx="9372600" cy="5179996"/>
          </a:xfrm>
          <a:prstGeom prst="rect">
            <a:avLst/>
          </a:prstGeom>
        </p:spPr>
      </p:pic>
      <p:sp>
        <p:nvSpPr>
          <p:cNvPr id="2" name="Rectangle 1">
            <a:extLst>
              <a:ext uri="{FF2B5EF4-FFF2-40B4-BE49-F238E27FC236}">
                <a16:creationId xmlns:a16="http://schemas.microsoft.com/office/drawing/2014/main" id="{95AC706D-6713-9220-A39A-4B9CB3988C51}"/>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green text">
            <a:extLst>
              <a:ext uri="{FF2B5EF4-FFF2-40B4-BE49-F238E27FC236}">
                <a16:creationId xmlns:a16="http://schemas.microsoft.com/office/drawing/2014/main" id="{F7901537-D39C-BB68-F9D8-949DB7AF1FAA}"/>
              </a:ext>
            </a:extLst>
          </p:cNvPr>
          <p:cNvPicPr>
            <a:picLocks noChangeAspect="1"/>
          </p:cNvPicPr>
          <p:nvPr/>
        </p:nvPicPr>
        <p:blipFill>
          <a:blip r:embed="rId4"/>
          <a:stretch>
            <a:fillRect/>
          </a:stretch>
        </p:blipFill>
        <p:spPr>
          <a:xfrm>
            <a:off x="8024362" y="6189990"/>
            <a:ext cx="2871877" cy="415864"/>
          </a:xfrm>
          <a:prstGeom prst="rect">
            <a:avLst/>
          </a:prstGeom>
        </p:spPr>
      </p:pic>
    </p:spTree>
    <p:extLst>
      <p:ext uri="{BB962C8B-B14F-4D97-AF65-F5344CB8AC3E}">
        <p14:creationId xmlns:p14="http://schemas.microsoft.com/office/powerpoint/2010/main" val="351657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03514" y="6050936"/>
            <a:ext cx="2149110" cy="389705"/>
          </a:xfrm>
          <a:prstGeom prst="rect">
            <a:avLst/>
          </a:prstGeom>
        </p:spPr>
      </p:pic>
      <p:sp>
        <p:nvSpPr>
          <p:cNvPr id="8" name="Title 7">
            <a:extLst>
              <a:ext uri="{FF2B5EF4-FFF2-40B4-BE49-F238E27FC236}">
                <a16:creationId xmlns:a16="http://schemas.microsoft.com/office/drawing/2014/main" id="{2780C4CC-49CC-7442-8F2D-BB05DB48401C}"/>
              </a:ext>
            </a:extLst>
          </p:cNvPr>
          <p:cNvSpPr txBox="1">
            <a:spLocks noGrp="1"/>
          </p:cNvSpPr>
          <p:nvPr>
            <p:ph type="title" idx="4294967295"/>
          </p:nvPr>
        </p:nvSpPr>
        <p:spPr>
          <a:xfrm>
            <a:off x="2155832" y="606060"/>
            <a:ext cx="55626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What you’ll learn</a:t>
            </a:r>
          </a:p>
        </p:txBody>
      </p:sp>
      <p:sp>
        <p:nvSpPr>
          <p:cNvPr id="11" name="TextBox 10">
            <a:extLst>
              <a:ext uri="{FF2B5EF4-FFF2-40B4-BE49-F238E27FC236}">
                <a16:creationId xmlns:a16="http://schemas.microsoft.com/office/drawing/2014/main" id="{97028D02-3004-DC41-B87C-5049F2D4A430}"/>
              </a:ext>
            </a:extLst>
          </p:cNvPr>
          <p:cNvSpPr txBox="1"/>
          <p:nvPr/>
        </p:nvSpPr>
        <p:spPr>
          <a:xfrm>
            <a:off x="2238866" y="1840945"/>
            <a:ext cx="7391400" cy="3348289"/>
          </a:xfrm>
          <a:prstGeom prst="rect">
            <a:avLst/>
          </a:prstGeom>
          <a:noFill/>
        </p:spPr>
        <p:txBody>
          <a:bodyPr wrap="square" rtlCol="0">
            <a:spAutoFit/>
          </a:bodyPr>
          <a:lstStyle/>
          <a:p>
            <a:pPr algn="just">
              <a:lnSpc>
                <a:spcPct val="115000"/>
              </a:lnSpc>
              <a:spcAft>
                <a:spcPts val="800"/>
              </a:spcAft>
              <a:buFont typeface="Arial" panose="020B0604020202020204" pitchFamily="34" charset="0"/>
            </a:pPr>
            <a:r>
              <a:rPr lang="en-US" sz="2400" b="1" kern="100">
                <a:solidFill>
                  <a:schemeClr val="accent1"/>
                </a:solidFill>
                <a:cs typeface="Times New Roman" panose="02020603050405020304" pitchFamily="18" charset="0"/>
              </a:rPr>
              <a:t>Learning Objectives:</a:t>
            </a:r>
          </a:p>
          <a:p>
            <a:pPr lvl="0" indent="-342900" algn="just">
              <a:lnSpc>
                <a:spcPct val="115000"/>
              </a:lnSpc>
              <a:spcAft>
                <a:spcPts val="800"/>
              </a:spcAft>
              <a:buFont typeface="Arial" panose="020B0604020202020204" pitchFamily="34" charset="0"/>
              <a:buAutoNum type="arabicPeriod"/>
              <a:tabLst>
                <a:tab pos="457200" algn="l"/>
              </a:tabLst>
            </a:pPr>
            <a:r>
              <a:rPr lang="en-US" sz="2400" kern="100">
                <a:solidFill>
                  <a:schemeClr val="accent1"/>
                </a:solidFill>
                <a:cs typeface="Times New Roman" panose="02020603050405020304" pitchFamily="18" charset="0"/>
              </a:rPr>
              <a:t>Develop and apply effective networking techniques in both </a:t>
            </a:r>
            <a:r>
              <a:rPr lang="en-US" sz="2400">
                <a:solidFill>
                  <a:schemeClr val="accent1"/>
                </a:solidFill>
              </a:rPr>
              <a:t>traditional</a:t>
            </a:r>
            <a:r>
              <a:rPr lang="en-US" sz="2400" kern="100">
                <a:solidFill>
                  <a:schemeClr val="accent1"/>
                </a:solidFill>
                <a:cs typeface="Times New Roman" panose="02020603050405020304" pitchFamily="18" charset="0"/>
              </a:rPr>
              <a:t> and digital professional settings</a:t>
            </a:r>
          </a:p>
          <a:p>
            <a:pPr lvl="0" indent="-342900" algn="just">
              <a:lnSpc>
                <a:spcPct val="115000"/>
              </a:lnSpc>
              <a:spcAft>
                <a:spcPts val="800"/>
              </a:spcAft>
              <a:buFont typeface="Arial" panose="020B0604020202020204" pitchFamily="34" charset="0"/>
              <a:buAutoNum type="arabicPeriod"/>
              <a:tabLst>
                <a:tab pos="457200" algn="l"/>
              </a:tabLst>
            </a:pPr>
            <a:r>
              <a:rPr lang="en-US" sz="2400" kern="100">
                <a:solidFill>
                  <a:schemeClr val="accent1"/>
                </a:solidFill>
                <a:cs typeface="Times New Roman" panose="02020603050405020304" pitchFamily="18" charset="0"/>
              </a:rPr>
              <a:t>Craft and deliver a compelling elevator pitch to make lasting impressions in person and online</a:t>
            </a:r>
          </a:p>
          <a:p>
            <a:pPr lvl="0" indent="-342900" algn="just">
              <a:lnSpc>
                <a:spcPct val="115000"/>
              </a:lnSpc>
              <a:spcAft>
                <a:spcPts val="800"/>
              </a:spcAft>
              <a:buFont typeface="Arial" panose="020B0604020202020204" pitchFamily="34" charset="0"/>
              <a:buAutoNum type="arabicPeriod"/>
              <a:tabLst>
                <a:tab pos="457200" algn="l"/>
              </a:tabLst>
            </a:pPr>
            <a:r>
              <a:rPr lang="en-US" sz="2400" kern="100">
                <a:solidFill>
                  <a:schemeClr val="accent1"/>
                </a:solidFill>
                <a:cs typeface="Times New Roman" panose="02020603050405020304" pitchFamily="18" charset="0"/>
              </a:rPr>
              <a:t>Leverage collaboration strategies and AI-powered tools to expand personal and client networks</a:t>
            </a:r>
          </a:p>
        </p:txBody>
      </p:sp>
      <p:sp>
        <p:nvSpPr>
          <p:cNvPr id="2" name="Rectangle 1">
            <a:extLst>
              <a:ext uri="{FF2B5EF4-FFF2-40B4-BE49-F238E27FC236}">
                <a16:creationId xmlns:a16="http://schemas.microsoft.com/office/drawing/2014/main" id="{E88E933E-6C97-226A-A0F3-D99677F00F0B}"/>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green text">
            <a:extLst>
              <a:ext uri="{FF2B5EF4-FFF2-40B4-BE49-F238E27FC236}">
                <a16:creationId xmlns:a16="http://schemas.microsoft.com/office/drawing/2014/main" id="{5C94B93F-698E-7C8B-A48B-D2D1DD160D80}"/>
              </a:ext>
            </a:extLst>
          </p:cNvPr>
          <p:cNvPicPr>
            <a:picLocks noChangeAspect="1"/>
          </p:cNvPicPr>
          <p:nvPr/>
        </p:nvPicPr>
        <p:blipFill>
          <a:blip r:embed="rId3"/>
          <a:stretch>
            <a:fillRect/>
          </a:stretch>
        </p:blipFill>
        <p:spPr>
          <a:xfrm>
            <a:off x="8599456" y="6046217"/>
            <a:ext cx="2641840" cy="401487"/>
          </a:xfrm>
          <a:prstGeom prst="rect">
            <a:avLst/>
          </a:prstGeom>
        </p:spPr>
      </p:pic>
    </p:spTree>
    <p:extLst>
      <p:ext uri="{BB962C8B-B14F-4D97-AF65-F5344CB8AC3E}">
        <p14:creationId xmlns:p14="http://schemas.microsoft.com/office/powerpoint/2010/main" val="72928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0486" y="6050936"/>
            <a:ext cx="2149110" cy="389705"/>
          </a:xfrm>
          <a:prstGeom prst="rect">
            <a:avLst/>
          </a:prstGeom>
        </p:spPr>
      </p:pic>
      <p:sp>
        <p:nvSpPr>
          <p:cNvPr id="8" name="Title 7">
            <a:extLst>
              <a:ext uri="{FF2B5EF4-FFF2-40B4-BE49-F238E27FC236}">
                <a16:creationId xmlns:a16="http://schemas.microsoft.com/office/drawing/2014/main" id="{2780C4CC-49CC-7442-8F2D-BB05DB48401C}"/>
              </a:ext>
            </a:extLst>
          </p:cNvPr>
          <p:cNvSpPr txBox="1">
            <a:spLocks noGrp="1"/>
          </p:cNvSpPr>
          <p:nvPr>
            <p:ph type="title" idx="4294967295"/>
          </p:nvPr>
        </p:nvSpPr>
        <p:spPr>
          <a:xfrm>
            <a:off x="3276151" y="474263"/>
            <a:ext cx="55626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Calibri" panose="020F0502020204030204" pitchFamily="34" charset="0"/>
                <a:ea typeface="+mn-ea"/>
                <a:cs typeface="Calibri" panose="020F0502020204030204" pitchFamily="34" charset="0"/>
              </a:rPr>
              <a:t>Networking – What is it?</a:t>
            </a:r>
          </a:p>
        </p:txBody>
      </p:sp>
      <p:sp>
        <p:nvSpPr>
          <p:cNvPr id="11" name="TextBox 10">
            <a:extLst>
              <a:ext uri="{FF2B5EF4-FFF2-40B4-BE49-F238E27FC236}">
                <a16:creationId xmlns:a16="http://schemas.microsoft.com/office/drawing/2014/main" id="{97028D02-3004-DC41-B87C-5049F2D4A430}"/>
              </a:ext>
            </a:extLst>
          </p:cNvPr>
          <p:cNvSpPr txBox="1"/>
          <p:nvPr/>
        </p:nvSpPr>
        <p:spPr>
          <a:xfrm>
            <a:off x="1860783" y="1522228"/>
            <a:ext cx="7391400" cy="917944"/>
          </a:xfrm>
          <a:prstGeom prst="rect">
            <a:avLst/>
          </a:prstGeom>
          <a:noFill/>
        </p:spPr>
        <p:txBody>
          <a:bodyPr wrap="square" rtlCol="0">
            <a:spAutoFit/>
          </a:bodyPr>
          <a:lstStyle/>
          <a:p>
            <a:pPr marL="0" marR="0" algn="just">
              <a:lnSpc>
                <a:spcPct val="115000"/>
              </a:lnSpc>
              <a:spcBef>
                <a:spcPts val="0"/>
              </a:spcBef>
              <a:spcAft>
                <a:spcPts val="800"/>
              </a:spcAft>
            </a:pPr>
            <a:r>
              <a:rPr lang="en-US" sz="2400">
                <a:solidFill>
                  <a:schemeClr val="accent1"/>
                </a:solidFill>
              </a:rPr>
              <a:t>Networking is the process of making connections and building relationships</a:t>
            </a:r>
            <a:r>
              <a:rPr lang="en-US" sz="240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endParaRPr lang="en-US" sz="2400">
              <a:solidFill>
                <a:schemeClr val="accent1"/>
              </a:solidFill>
              <a:effectLst/>
              <a:latin typeface="Times New Roman" panose="02020603050405020304" pitchFamily="18" charset="0"/>
              <a:ea typeface="Times New Roman" panose="02020603050405020304" pitchFamily="18" charset="0"/>
            </a:endParaRPr>
          </a:p>
        </p:txBody>
      </p:sp>
      <p:pic>
        <p:nvPicPr>
          <p:cNvPr id="2052" name="Picture 4">
            <a:extLst>
              <a:ext uri="{FF2B5EF4-FFF2-40B4-BE49-F238E27FC236}">
                <a16:creationId xmlns:a16="http://schemas.microsoft.com/office/drawing/2014/main" id="{959059EB-3294-6212-64CB-8B404FE7A9C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151" y="2836846"/>
            <a:ext cx="5037286" cy="36058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287AB0C-A14A-086B-3492-EA3F220422FB}"/>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green text">
            <a:extLst>
              <a:ext uri="{FF2B5EF4-FFF2-40B4-BE49-F238E27FC236}">
                <a16:creationId xmlns:a16="http://schemas.microsoft.com/office/drawing/2014/main" id="{AC346F08-3DA6-0C9D-B743-C2263955EABD}"/>
              </a:ext>
            </a:extLst>
          </p:cNvPr>
          <p:cNvPicPr>
            <a:picLocks noChangeAspect="1"/>
          </p:cNvPicPr>
          <p:nvPr/>
        </p:nvPicPr>
        <p:blipFill>
          <a:blip r:embed="rId4"/>
          <a:stretch>
            <a:fillRect/>
          </a:stretch>
        </p:blipFill>
        <p:spPr>
          <a:xfrm>
            <a:off x="8843871" y="6046217"/>
            <a:ext cx="2512444" cy="401487"/>
          </a:xfrm>
          <a:prstGeom prst="rect">
            <a:avLst/>
          </a:prstGeom>
        </p:spPr>
      </p:pic>
    </p:spTree>
    <p:extLst>
      <p:ext uri="{BB962C8B-B14F-4D97-AF65-F5344CB8AC3E}">
        <p14:creationId xmlns:p14="http://schemas.microsoft.com/office/powerpoint/2010/main" val="290463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6184" y="6781800"/>
            <a:ext cx="12175816" cy="762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 y="5931193"/>
            <a:ext cx="2149110" cy="389705"/>
          </a:xfrm>
          <a:prstGeom prst="rect">
            <a:avLst/>
          </a:prstGeom>
        </p:spPr>
      </p:pic>
      <p:sp>
        <p:nvSpPr>
          <p:cNvPr id="8" name="Title 7">
            <a:extLst>
              <a:ext uri="{FF2B5EF4-FFF2-40B4-BE49-F238E27FC236}">
                <a16:creationId xmlns:a16="http://schemas.microsoft.com/office/drawing/2014/main" id="{2780C4CC-49CC-7442-8F2D-BB05DB48401C}"/>
              </a:ext>
            </a:extLst>
          </p:cNvPr>
          <p:cNvSpPr txBox="1">
            <a:spLocks noGrp="1"/>
          </p:cNvSpPr>
          <p:nvPr>
            <p:ph type="title" idx="4294967295"/>
          </p:nvPr>
        </p:nvSpPr>
        <p:spPr>
          <a:xfrm>
            <a:off x="3416300" y="676286"/>
            <a:ext cx="55626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F5F"/>
                </a:solidFill>
                <a:effectLst/>
                <a:uLnTx/>
                <a:uFillTx/>
                <a:latin typeface="+mn-lt"/>
                <a:ea typeface="+mn-ea"/>
                <a:cs typeface="+mn-cs"/>
              </a:rPr>
              <a:t>Networking – What is it?</a:t>
            </a:r>
          </a:p>
        </p:txBody>
      </p:sp>
      <p:sp>
        <p:nvSpPr>
          <p:cNvPr id="3" name="Content Placeholder 2">
            <a:extLst>
              <a:ext uri="{FF2B5EF4-FFF2-40B4-BE49-F238E27FC236}">
                <a16:creationId xmlns:a16="http://schemas.microsoft.com/office/drawing/2014/main" id="{BFC43728-6E62-9172-83ED-A84ECB441BD1}"/>
              </a:ext>
            </a:extLst>
          </p:cNvPr>
          <p:cNvSpPr>
            <a:spLocks noGrp="1"/>
          </p:cNvSpPr>
          <p:nvPr>
            <p:ph sz="half" idx="1"/>
          </p:nvPr>
        </p:nvSpPr>
        <p:spPr/>
        <p:txBody>
          <a:bodyPr>
            <a:normAutofit/>
          </a:bodyPr>
          <a:lstStyle/>
          <a:p>
            <a:pPr marL="0" marR="0" indent="0">
              <a:lnSpc>
                <a:spcPct val="115000"/>
              </a:lnSpc>
              <a:spcBef>
                <a:spcPts val="0"/>
              </a:spcBef>
              <a:spcAft>
                <a:spcPts val="800"/>
              </a:spcAft>
              <a:buNone/>
            </a:pPr>
            <a:r>
              <a:rPr lang="en-US" sz="2400" kern="100">
                <a:solidFill>
                  <a:schemeClr val="accent1"/>
                </a:solidFill>
                <a:effectLst/>
                <a:ea typeface="Aptos" panose="020B0004020202020204" pitchFamily="34" charset="0"/>
                <a:cs typeface="Times New Roman" panose="02020603050405020304" pitchFamily="18" charset="0"/>
              </a:rPr>
              <a:t>Some of the skills needed for networking:</a:t>
            </a:r>
          </a:p>
          <a:p>
            <a:pPr marL="0" marR="0">
              <a:lnSpc>
                <a:spcPct val="115000"/>
              </a:lnSpc>
              <a:spcBef>
                <a:spcPts val="0"/>
              </a:spcBef>
              <a:spcAft>
                <a:spcPts val="800"/>
              </a:spcAft>
            </a:pPr>
            <a:r>
              <a:rPr lang="en-US" sz="2400" kern="100">
                <a:solidFill>
                  <a:schemeClr val="accent1"/>
                </a:solidFill>
                <a:effectLst/>
                <a:ea typeface="Aptos" panose="020B0004020202020204" pitchFamily="34" charset="0"/>
                <a:cs typeface="Times New Roman" panose="02020603050405020304" pitchFamily="18" charset="0"/>
              </a:rPr>
              <a:t>Communication skills</a:t>
            </a:r>
          </a:p>
          <a:p>
            <a:pPr marL="0" marR="0">
              <a:lnSpc>
                <a:spcPct val="115000"/>
              </a:lnSpc>
              <a:spcBef>
                <a:spcPts val="0"/>
              </a:spcBef>
              <a:spcAft>
                <a:spcPts val="800"/>
              </a:spcAft>
            </a:pPr>
            <a:r>
              <a:rPr lang="en-US" sz="2400" kern="100">
                <a:solidFill>
                  <a:schemeClr val="accent1"/>
                </a:solidFill>
                <a:effectLst/>
                <a:ea typeface="Aptos" panose="020B0004020202020204" pitchFamily="34" charset="0"/>
                <a:cs typeface="Times New Roman" panose="02020603050405020304" pitchFamily="18" charset="0"/>
              </a:rPr>
              <a:t>Confidence</a:t>
            </a:r>
          </a:p>
          <a:p>
            <a:pPr marL="0" marR="0">
              <a:lnSpc>
                <a:spcPct val="115000"/>
              </a:lnSpc>
              <a:spcBef>
                <a:spcPts val="0"/>
              </a:spcBef>
              <a:spcAft>
                <a:spcPts val="800"/>
              </a:spcAft>
            </a:pPr>
            <a:r>
              <a:rPr lang="en-US" sz="2400" kern="100">
                <a:solidFill>
                  <a:schemeClr val="accent1"/>
                </a:solidFill>
                <a:effectLst/>
                <a:ea typeface="Aptos" panose="020B0004020202020204" pitchFamily="34" charset="0"/>
                <a:cs typeface="Times New Roman" panose="02020603050405020304" pitchFamily="18" charset="0"/>
              </a:rPr>
              <a:t>Active Listening</a:t>
            </a:r>
          </a:p>
          <a:p>
            <a:pPr marL="0" marR="0">
              <a:lnSpc>
                <a:spcPct val="115000"/>
              </a:lnSpc>
              <a:spcBef>
                <a:spcPts val="0"/>
              </a:spcBef>
              <a:spcAft>
                <a:spcPts val="800"/>
              </a:spcAft>
            </a:pPr>
            <a:r>
              <a:rPr lang="en-US" sz="2400" kern="100">
                <a:solidFill>
                  <a:schemeClr val="accent1"/>
                </a:solidFill>
                <a:effectLst/>
                <a:ea typeface="Aptos" panose="020B0004020202020204" pitchFamily="34" charset="0"/>
                <a:cs typeface="Times New Roman" panose="02020603050405020304" pitchFamily="18" charset="0"/>
              </a:rPr>
              <a:t>Building Relationships</a:t>
            </a:r>
          </a:p>
          <a:p>
            <a:pPr marL="0" marR="0">
              <a:lnSpc>
                <a:spcPct val="115000"/>
              </a:lnSpc>
              <a:spcBef>
                <a:spcPts val="0"/>
              </a:spcBef>
              <a:spcAft>
                <a:spcPts val="800"/>
              </a:spcAft>
            </a:pPr>
            <a:r>
              <a:rPr lang="en-US" sz="2400" kern="100">
                <a:solidFill>
                  <a:schemeClr val="accent1"/>
                </a:solidFill>
                <a:effectLst/>
                <a:ea typeface="Aptos" panose="020B0004020202020204" pitchFamily="34" charset="0"/>
                <a:cs typeface="Times New Roman" panose="02020603050405020304" pitchFamily="18" charset="0"/>
              </a:rPr>
              <a:t>Empathy</a:t>
            </a:r>
          </a:p>
          <a:p>
            <a:pPr marL="0" marR="0">
              <a:lnSpc>
                <a:spcPct val="115000"/>
              </a:lnSpc>
              <a:spcBef>
                <a:spcPts val="0"/>
              </a:spcBef>
              <a:spcAft>
                <a:spcPts val="800"/>
              </a:spcAft>
            </a:pPr>
            <a:r>
              <a:rPr lang="en-US" sz="2400" kern="100">
                <a:solidFill>
                  <a:schemeClr val="accent1"/>
                </a:solidFill>
                <a:effectLst/>
                <a:ea typeface="Aptos" panose="020B0004020202020204" pitchFamily="34" charset="0"/>
                <a:cs typeface="Times New Roman" panose="02020603050405020304" pitchFamily="18" charset="0"/>
              </a:rPr>
              <a:t>Following up</a:t>
            </a:r>
          </a:p>
          <a:p>
            <a:endParaRPr lang="en-US"/>
          </a:p>
        </p:txBody>
      </p:sp>
      <p:sp>
        <p:nvSpPr>
          <p:cNvPr id="6" name="Content Placeholder 5">
            <a:extLst>
              <a:ext uri="{FF2B5EF4-FFF2-40B4-BE49-F238E27FC236}">
                <a16:creationId xmlns:a16="http://schemas.microsoft.com/office/drawing/2014/main" id="{96B7EE61-44EB-5AA9-C6B9-399EDB5350DD}"/>
              </a:ext>
            </a:extLst>
          </p:cNvPr>
          <p:cNvSpPr>
            <a:spLocks noGrp="1"/>
          </p:cNvSpPr>
          <p:nvPr>
            <p:ph sz="half" idx="2"/>
          </p:nvPr>
        </p:nvSpPr>
        <p:spPr/>
        <p:txBody>
          <a:bodyPr>
            <a:normAutofit/>
          </a:bodyPr>
          <a:lstStyle/>
          <a:p>
            <a:pPr marL="0" indent="0">
              <a:lnSpc>
                <a:spcPct val="115000"/>
              </a:lnSpc>
              <a:spcBef>
                <a:spcPts val="0"/>
              </a:spcBef>
              <a:spcAft>
                <a:spcPts val="800"/>
              </a:spcAft>
              <a:buFont typeface="Arial" panose="020B0604020202020204" pitchFamily="34" charset="0"/>
              <a:buNone/>
            </a:pPr>
            <a:r>
              <a:rPr lang="en-US" sz="2400" kern="100" dirty="0">
                <a:solidFill>
                  <a:schemeClr val="accent1"/>
                </a:solidFill>
                <a:cs typeface="Times New Roman" panose="02020603050405020304" pitchFamily="18" charset="0"/>
              </a:rPr>
              <a:t>Other skills that are helpful:</a:t>
            </a:r>
          </a:p>
          <a:p>
            <a:pPr marL="0">
              <a:lnSpc>
                <a:spcPct val="115000"/>
              </a:lnSpc>
              <a:spcBef>
                <a:spcPts val="0"/>
              </a:spcBef>
              <a:spcAft>
                <a:spcPts val="800"/>
              </a:spcAft>
            </a:pPr>
            <a:r>
              <a:rPr lang="en-US" sz="2400" kern="100" dirty="0">
                <a:solidFill>
                  <a:schemeClr val="accent1"/>
                </a:solidFill>
                <a:cs typeface="Times New Roman" panose="02020603050405020304" pitchFamily="18" charset="0"/>
              </a:rPr>
              <a:t>Friendliness</a:t>
            </a:r>
          </a:p>
          <a:p>
            <a:pPr marL="0">
              <a:lnSpc>
                <a:spcPct val="115000"/>
              </a:lnSpc>
              <a:spcBef>
                <a:spcPts val="0"/>
              </a:spcBef>
              <a:spcAft>
                <a:spcPts val="800"/>
              </a:spcAft>
            </a:pPr>
            <a:r>
              <a:rPr lang="en-US" sz="2400" kern="100" dirty="0">
                <a:solidFill>
                  <a:schemeClr val="accent1"/>
                </a:solidFill>
                <a:cs typeface="Times New Roman" panose="02020603050405020304" pitchFamily="18" charset="0"/>
              </a:rPr>
              <a:t>Respect</a:t>
            </a:r>
          </a:p>
          <a:p>
            <a:pPr marL="0">
              <a:lnSpc>
                <a:spcPct val="115000"/>
              </a:lnSpc>
              <a:spcBef>
                <a:spcPts val="0"/>
              </a:spcBef>
              <a:spcAft>
                <a:spcPts val="800"/>
              </a:spcAft>
            </a:pPr>
            <a:r>
              <a:rPr lang="en-US" sz="2400" kern="100" dirty="0">
                <a:solidFill>
                  <a:schemeClr val="accent1"/>
                </a:solidFill>
                <a:cs typeface="Times New Roman" panose="02020603050405020304" pitchFamily="18" charset="0"/>
              </a:rPr>
              <a:t>Positivity</a:t>
            </a:r>
          </a:p>
          <a:p>
            <a:pPr marL="0">
              <a:lnSpc>
                <a:spcPct val="115000"/>
              </a:lnSpc>
              <a:spcBef>
                <a:spcPts val="0"/>
              </a:spcBef>
              <a:spcAft>
                <a:spcPts val="800"/>
              </a:spcAft>
            </a:pPr>
            <a:r>
              <a:rPr lang="en-US" sz="2400" kern="100" dirty="0">
                <a:solidFill>
                  <a:schemeClr val="accent1"/>
                </a:solidFill>
                <a:cs typeface="Times New Roman" panose="02020603050405020304" pitchFamily="18" charset="0"/>
              </a:rPr>
              <a:t>Humor (depends on the situation)</a:t>
            </a:r>
          </a:p>
          <a:p>
            <a:pPr marL="0">
              <a:lnSpc>
                <a:spcPct val="115000"/>
              </a:lnSpc>
              <a:spcBef>
                <a:spcPts val="0"/>
              </a:spcBef>
              <a:spcAft>
                <a:spcPts val="800"/>
              </a:spcAft>
            </a:pPr>
            <a:r>
              <a:rPr lang="en-US" sz="2400" kern="100" dirty="0">
                <a:solidFill>
                  <a:schemeClr val="accent1"/>
                </a:solidFill>
                <a:cs typeface="Times New Roman" panose="02020603050405020304" pitchFamily="18" charset="0"/>
              </a:rPr>
              <a:t>Nonverbal communication such as   </a:t>
            </a:r>
          </a:p>
          <a:p>
            <a:pPr marL="0" indent="0">
              <a:lnSpc>
                <a:spcPct val="115000"/>
              </a:lnSpc>
              <a:spcBef>
                <a:spcPts val="0"/>
              </a:spcBef>
              <a:spcAft>
                <a:spcPts val="800"/>
              </a:spcAft>
              <a:buNone/>
            </a:pPr>
            <a:r>
              <a:rPr lang="en-US" sz="2400" kern="100" dirty="0">
                <a:solidFill>
                  <a:schemeClr val="accent1"/>
                </a:solidFill>
                <a:cs typeface="Times New Roman" panose="02020603050405020304" pitchFamily="18" charset="0"/>
              </a:rPr>
              <a:t>     body language, and facial expressions </a:t>
            </a:r>
          </a:p>
          <a:p>
            <a:endParaRPr lang="en-US" dirty="0"/>
          </a:p>
        </p:txBody>
      </p:sp>
      <p:sp>
        <p:nvSpPr>
          <p:cNvPr id="2" name="Rectangle 1">
            <a:extLst>
              <a:ext uri="{FF2B5EF4-FFF2-40B4-BE49-F238E27FC236}">
                <a16:creationId xmlns:a16="http://schemas.microsoft.com/office/drawing/2014/main" id="{9576603B-6141-A5A7-F46E-72093889678A}"/>
              </a:ext>
              <a:ext uri="{C183D7F6-B498-43B3-948B-1728B52AA6E4}">
                <adec:decorative xmlns:adec="http://schemas.microsoft.com/office/drawing/2017/decorative" val="1"/>
              </a:ext>
            </a:extLst>
          </p:cNvPr>
          <p:cNvSpPr/>
          <p:nvPr/>
        </p:nvSpPr>
        <p:spPr>
          <a:xfrm>
            <a:off x="0" y="0"/>
            <a:ext cx="12192000" cy="2286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green text">
            <a:extLst>
              <a:ext uri="{FF2B5EF4-FFF2-40B4-BE49-F238E27FC236}">
                <a16:creationId xmlns:a16="http://schemas.microsoft.com/office/drawing/2014/main" id="{ADE9FA23-DE69-799F-FDD1-FCF42C7267EF}"/>
              </a:ext>
            </a:extLst>
          </p:cNvPr>
          <p:cNvPicPr>
            <a:picLocks noChangeAspect="1"/>
          </p:cNvPicPr>
          <p:nvPr/>
        </p:nvPicPr>
        <p:blipFill>
          <a:blip r:embed="rId3"/>
          <a:stretch>
            <a:fillRect/>
          </a:stretch>
        </p:blipFill>
        <p:spPr>
          <a:xfrm>
            <a:off x="8585079" y="5931197"/>
            <a:ext cx="2814368" cy="401487"/>
          </a:xfrm>
          <a:prstGeom prst="rect">
            <a:avLst/>
          </a:prstGeom>
        </p:spPr>
      </p:pic>
    </p:spTree>
    <p:extLst>
      <p:ext uri="{BB962C8B-B14F-4D97-AF65-F5344CB8AC3E}">
        <p14:creationId xmlns:p14="http://schemas.microsoft.com/office/powerpoint/2010/main" val="3545699389"/>
      </p:ext>
    </p:extLst>
  </p:cSld>
  <p:clrMapOvr>
    <a:masterClrMapping/>
  </p:clrMapOvr>
</p:sld>
</file>

<file path=ppt/theme/theme1.xml><?xml version="1.0" encoding="utf-8"?>
<a:theme xmlns:a="http://schemas.openxmlformats.org/drawingml/2006/main" name="Office Theme">
  <a:themeElements>
    <a:clrScheme name="Riverside Branding Colors">
      <a:dk1>
        <a:srgbClr val="FFFFFF"/>
      </a:dk1>
      <a:lt1>
        <a:sysClr val="window" lastClr="FFFFFF"/>
      </a:lt1>
      <a:dk2>
        <a:srgbClr val="FFFFFF"/>
      </a:dk2>
      <a:lt2>
        <a:srgbClr val="FFFFFF"/>
      </a:lt2>
      <a:accent1>
        <a:srgbClr val="002F5F"/>
      </a:accent1>
      <a:accent2>
        <a:srgbClr val="4770A4"/>
      </a:accent2>
      <a:accent3>
        <a:srgbClr val="8EBAE5"/>
      </a:accent3>
      <a:accent4>
        <a:srgbClr val="69923A"/>
      </a:accent4>
      <a:accent5>
        <a:srgbClr val="F7901E"/>
      </a:accent5>
      <a:accent6>
        <a:srgbClr val="FFDD7F"/>
      </a:accent6>
      <a:hlink>
        <a:srgbClr val="69923A"/>
      </a:hlink>
      <a:folHlink>
        <a:srgbClr val="002F5F"/>
      </a:folHlink>
    </a:clrScheme>
    <a:fontScheme name="Riverside Fonts">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aa3c109-d376-4dba-8b93-c0310b7e3dee" xsi:nil="true"/>
    <lcf76f155ced4ddcb4097134ff3c332f xmlns="6248e3af-aff9-49e6-9cb7-312d61038d0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B66F0959A0F6458BCD98DF75195999" ma:contentTypeVersion="20" ma:contentTypeDescription="Create a new document." ma:contentTypeScope="" ma:versionID="589f7f149509885411c0ae182e7f366b">
  <xsd:schema xmlns:xsd="http://www.w3.org/2001/XMLSchema" xmlns:xs="http://www.w3.org/2001/XMLSchema" xmlns:p="http://schemas.microsoft.com/office/2006/metadata/properties" xmlns:ns2="6248e3af-aff9-49e6-9cb7-312d61038d0a" xmlns:ns3="faa3c109-d376-4dba-8b93-c0310b7e3dee" targetNamespace="http://schemas.microsoft.com/office/2006/metadata/properties" ma:root="true" ma:fieldsID="c3807e64443ad2b027e61b6a1e3e4372" ns2:_="" ns3:_="">
    <xsd:import namespace="6248e3af-aff9-49e6-9cb7-312d61038d0a"/>
    <xsd:import namespace="faa3c109-d376-4dba-8b93-c0310b7e3d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8e3af-aff9-49e6-9cb7-312d61038d0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bb1ab42-7277-4699-bffd-c4f8fd762e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a3c109-d376-4dba-8b93-c0310b7e3de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8a70d61-3e64-4d8c-a56e-30b104a81280}" ma:internalName="TaxCatchAll" ma:showField="CatchAllData" ma:web="faa3c109-d376-4dba-8b93-c0310b7e3d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D72143-3B2C-4585-9897-F78AC4D0104B}">
  <ds:schemaRefs>
    <ds:schemaRef ds:uri="6248e3af-aff9-49e6-9cb7-312d61038d0a"/>
    <ds:schemaRef ds:uri="faa3c109-d376-4dba-8b93-c0310b7e3dee"/>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15FF842-F52F-4ACF-B9AB-874716E05D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48e3af-aff9-49e6-9cb7-312d61038d0a"/>
    <ds:schemaRef ds:uri="faa3c109-d376-4dba-8b93-c0310b7e3d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1A3734-9B3F-4D19-904C-083516C173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1902</Words>
  <Application>Microsoft Office PowerPoint</Application>
  <PresentationFormat>Widescreen</PresentationFormat>
  <Paragraphs>225</Paragraphs>
  <Slides>34</Slides>
  <Notes>17</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Century Gothic</vt:lpstr>
      <vt:lpstr>Arial</vt:lpstr>
      <vt:lpstr>Aptos Display</vt:lpstr>
      <vt:lpstr>Symbol</vt:lpstr>
      <vt:lpstr>Calibri</vt:lpstr>
      <vt:lpstr>Times New Roman</vt:lpstr>
      <vt:lpstr>Aptos</vt:lpstr>
      <vt:lpstr>Office Theme</vt:lpstr>
      <vt:lpstr>1_Office Theme</vt:lpstr>
      <vt:lpstr>Crafting Connections:  Mastering the Art of Networking for Job Development Success in the Digital Age</vt:lpstr>
      <vt:lpstr>Today’s Presenters</vt:lpstr>
      <vt:lpstr>Terry Holmgren</vt:lpstr>
      <vt:lpstr>Who We Are</vt:lpstr>
      <vt:lpstr> Improving Pathways through the Job Developers Network</vt:lpstr>
      <vt:lpstr>Massachusetts Regional Employment Collaboratives</vt:lpstr>
      <vt:lpstr>What you’ll learn</vt:lpstr>
      <vt:lpstr>Networking – What is it?</vt:lpstr>
      <vt:lpstr>Networking – What is it?</vt:lpstr>
      <vt:lpstr>Rupali Potnis</vt:lpstr>
      <vt:lpstr>In-Person Networking Opportunities</vt:lpstr>
      <vt:lpstr>Tips and tricks for In-Person Networking</vt:lpstr>
      <vt:lpstr>Tips and tricks for In-Person Networking</vt:lpstr>
      <vt:lpstr>Using Social Media for Networking</vt:lpstr>
      <vt:lpstr>Choosing the Right  Social Media Platform for Networking</vt:lpstr>
      <vt:lpstr>Leveraging LinkedIn for Networking</vt:lpstr>
      <vt:lpstr>Use Social Media –But Play It Safe</vt:lpstr>
      <vt:lpstr>Use Social Media –But Play It Safe</vt:lpstr>
      <vt:lpstr>Informational Interviews</vt:lpstr>
      <vt:lpstr>Christine Ventulett-Buckley</vt:lpstr>
      <vt:lpstr>Creating an Effective Elevator Pitch is Key to Networking Success</vt:lpstr>
      <vt:lpstr>Elements of a Compelling Elevator Pitch</vt:lpstr>
      <vt:lpstr>Tips for an Effective Elevator Pitch</vt:lpstr>
      <vt:lpstr>Writing your Elevator Pitch and Use Chat GPT to Polish it     10 Minutes</vt:lpstr>
      <vt:lpstr>Amanda Amaral</vt:lpstr>
      <vt:lpstr>Digital Organization</vt:lpstr>
      <vt:lpstr> Digital Business Card </vt:lpstr>
      <vt:lpstr> Digital Business Card </vt:lpstr>
      <vt:lpstr> Using AI to Find Contact Info </vt:lpstr>
      <vt:lpstr> Using AI to Find Contact Info </vt:lpstr>
      <vt:lpstr> Staying Organized  </vt:lpstr>
      <vt:lpstr> Staying Organized  </vt:lpstr>
      <vt:lpstr>“</vt:lpstr>
      <vt:lpstr>Open to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Rivers</dc:creator>
  <cp:lastModifiedBy>Kelly Wanzer</cp:lastModifiedBy>
  <cp:revision>169</cp:revision>
  <dcterms:created xsi:type="dcterms:W3CDTF">2019-05-14T20:25:08Z</dcterms:created>
  <dcterms:modified xsi:type="dcterms:W3CDTF">2025-05-13T18:12:48Z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_dlc_DocIdItemGuid">
    <vt:lpwstr>7419d261-e5a0-43b6-86c9-8d08a9ed046b</vt:lpwstr>
  </property>
  <property fmtid="{D5CDD505-2E9C-101B-9397-08002B2CF9AE}" pid="4" name="ContentTypeId">
    <vt:lpwstr>0x01010004B66F0959A0F6458BCD98DF75195999</vt:lpwstr>
  </property>
  <property fmtid="{D5CDD505-2E9C-101B-9397-08002B2CF9AE}" pid="5" name="MediaServiceImageTags">
    <vt:lpwstr/>
  </property>
</Properties>
</file>